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526" r:id="rId2"/>
    <p:sldId id="556" r:id="rId3"/>
    <p:sldId id="499" r:id="rId4"/>
    <p:sldId id="527" r:id="rId5"/>
    <p:sldId id="528" r:id="rId6"/>
    <p:sldId id="529" r:id="rId7"/>
    <p:sldId id="557" r:id="rId8"/>
    <p:sldId id="530" r:id="rId9"/>
    <p:sldId id="558" r:id="rId10"/>
    <p:sldId id="531" r:id="rId11"/>
    <p:sldId id="559" r:id="rId12"/>
    <p:sldId id="560" r:id="rId13"/>
    <p:sldId id="561" r:id="rId14"/>
    <p:sldId id="562" r:id="rId15"/>
    <p:sldId id="563" r:id="rId16"/>
    <p:sldId id="565" r:id="rId17"/>
    <p:sldId id="564" r:id="rId18"/>
    <p:sldId id="535" r:id="rId19"/>
    <p:sldId id="536" r:id="rId20"/>
    <p:sldId id="553" r:id="rId21"/>
    <p:sldId id="554" r:id="rId22"/>
    <p:sldId id="55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B050"/>
    <a:srgbClr val="FF9966"/>
    <a:srgbClr val="FFE599"/>
    <a:srgbClr val="00B0F0"/>
    <a:srgbClr val="C00000"/>
    <a:srgbClr val="EDEDED"/>
    <a:srgbClr val="FFF2CC"/>
    <a:srgbClr val="BDD7EE"/>
    <a:srgbClr val="AF11A7"/>
    <a:srgbClr val="D333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5" autoAdjust="0"/>
    <p:restoredTop sz="70612"/>
  </p:normalViewPr>
  <p:slideViewPr>
    <p:cSldViewPr snapToGrid="0" snapToObjects="1">
      <p:cViewPr varScale="1">
        <p:scale>
          <a:sx n="88" d="100"/>
          <a:sy n="88" d="100"/>
        </p:scale>
        <p:origin x="2192" y="184"/>
      </p:cViewPr>
      <p:guideLst/>
    </p:cSldViewPr>
  </p:slideViewPr>
  <p:outlineViewPr>
    <p:cViewPr>
      <p:scale>
        <a:sx n="20" d="100"/>
        <a:sy n="20"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4D2F5-9116-3F4A-A03F-C0C1973EAFBF}" type="datetimeFigureOut">
              <a:rPr kumimoji="1" lang="zh-CN" altLang="en-US" smtClean="0"/>
              <a:t>2026/4/23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5145F-E0F1-8B42-89A4-F0FD86F4296F}" type="slidenum">
              <a:rPr kumimoji="1" lang="zh-CN" altLang="en-US" smtClean="0"/>
              <a:t>‹#›</a:t>
            </a:fld>
            <a:endParaRPr kumimoji="1" lang="zh-CN" altLang="en-US"/>
          </a:p>
        </p:txBody>
      </p:sp>
    </p:spTree>
    <p:extLst>
      <p:ext uri="{BB962C8B-B14F-4D97-AF65-F5344CB8AC3E}">
        <p14:creationId xmlns:p14="http://schemas.microsoft.com/office/powerpoint/2010/main" val="96351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Hi,</a:t>
            </a:r>
            <a:r>
              <a:rPr kumimoji="1" lang="zh-CN" altLang="en-US" dirty="0"/>
              <a:t> </a:t>
            </a:r>
            <a:r>
              <a:rPr kumimoji="1" lang="en-US" altLang="zh-CN" dirty="0"/>
              <a:t>everyone.</a:t>
            </a:r>
            <a:r>
              <a:rPr kumimoji="1" lang="zh-CN" altLang="en-US" dirty="0"/>
              <a:t> </a:t>
            </a:r>
            <a:r>
              <a:rPr kumimoji="1" lang="en-US" altLang="zh-CN" dirty="0"/>
              <a:t>I’m</a:t>
            </a:r>
            <a:r>
              <a:rPr kumimoji="1" lang="zh-CN" altLang="en-US" dirty="0"/>
              <a:t> </a:t>
            </a:r>
            <a:r>
              <a:rPr kumimoji="1" lang="en-US" altLang="zh-CN" dirty="0"/>
              <a:t>Teng</a:t>
            </a:r>
            <a:r>
              <a:rPr kumimoji="1" lang="zh-CN" altLang="en-US" dirty="0"/>
              <a:t> </a:t>
            </a:r>
            <a:r>
              <a:rPr kumimoji="1" lang="en-US" altLang="zh-CN" dirty="0"/>
              <a:t>Ma</a:t>
            </a:r>
            <a:r>
              <a:rPr kumimoji="1" lang="zh-CN" altLang="en-US" dirty="0"/>
              <a:t> </a:t>
            </a:r>
            <a:r>
              <a:rPr kumimoji="1" lang="en-US" altLang="zh-CN" dirty="0"/>
              <a:t>from</a:t>
            </a:r>
            <a:r>
              <a:rPr kumimoji="1" lang="zh-CN" altLang="en-US" dirty="0"/>
              <a:t> </a:t>
            </a:r>
            <a:r>
              <a:rPr kumimoji="1" lang="en-US" altLang="zh-CN" dirty="0"/>
              <a:t>Alibaba</a:t>
            </a:r>
            <a:r>
              <a:rPr kumimoji="1" lang="zh-CN" altLang="en-US" dirty="0"/>
              <a:t> </a:t>
            </a:r>
            <a:r>
              <a:rPr kumimoji="1" lang="en-US" altLang="zh-CN" dirty="0"/>
              <a:t>Cloud.</a:t>
            </a:r>
            <a:r>
              <a:rPr kumimoji="1" lang="zh-CN" altLang="en-US" dirty="0"/>
              <a:t> </a:t>
            </a:r>
            <a:r>
              <a:rPr kumimoji="1" lang="en-US" altLang="zh-CN" dirty="0"/>
              <a:t>I’m</a:t>
            </a:r>
            <a:r>
              <a:rPr kumimoji="1" lang="zh-CN" altLang="en-US" dirty="0"/>
              <a:t> </a:t>
            </a:r>
            <a:r>
              <a:rPr kumimoji="1" lang="en-US" altLang="zh-CN" dirty="0"/>
              <a:t>presenting</a:t>
            </a:r>
            <a:r>
              <a:rPr kumimoji="1" lang="zh-CN" altLang="en-US" dirty="0"/>
              <a:t> </a:t>
            </a:r>
            <a:r>
              <a:rPr kumimoji="1" lang="en-US" altLang="zh-CN" dirty="0" err="1"/>
              <a:t>LambdaReplica</a:t>
            </a:r>
            <a:r>
              <a:rPr kumimoji="1" lang="en-US" altLang="zh-CN" dirty="0"/>
              <a:t>,</a:t>
            </a:r>
            <a:r>
              <a:rPr kumimoji="1" lang="zh-CN" altLang="en-US" dirty="0"/>
              <a:t> </a:t>
            </a:r>
            <a:r>
              <a:rPr kumimoji="1" lang="en-US" altLang="zh-CN" dirty="0"/>
              <a:t>a</a:t>
            </a:r>
            <a:r>
              <a:rPr kumimoji="1" lang="zh-CN" altLang="en-US" dirty="0"/>
              <a:t> </a:t>
            </a:r>
            <a:r>
              <a:rPr kumimoji="1" lang="en-US" altLang="zh-CN" dirty="0"/>
              <a:t>serverless</a:t>
            </a:r>
            <a:r>
              <a:rPr kumimoji="1" lang="zh-CN" altLang="en-US" dirty="0"/>
              <a:t> </a:t>
            </a:r>
            <a:r>
              <a:rPr kumimoji="1" lang="en-US" altLang="zh-CN" dirty="0"/>
              <a:t>object</a:t>
            </a:r>
            <a:r>
              <a:rPr kumimoji="1" lang="zh-CN" altLang="en-US" dirty="0"/>
              <a:t> </a:t>
            </a:r>
            <a:r>
              <a:rPr kumimoji="1" lang="en-US" altLang="zh-CN" dirty="0"/>
              <a:t>storage</a:t>
            </a:r>
            <a:r>
              <a:rPr kumimoji="1" lang="zh-CN" altLang="en-US" dirty="0"/>
              <a:t> </a:t>
            </a:r>
            <a:r>
              <a:rPr kumimoji="1" lang="en-US" altLang="zh-CN" dirty="0"/>
              <a:t>replication</a:t>
            </a:r>
            <a:r>
              <a:rPr kumimoji="1" lang="zh-CN" altLang="en-US" dirty="0"/>
              <a:t> </a:t>
            </a:r>
            <a:r>
              <a:rPr kumimoji="1" lang="en-US" altLang="zh-CN" dirty="0"/>
              <a:t>system</a:t>
            </a:r>
            <a:r>
              <a:rPr kumimoji="1" lang="zh-CN" altLang="en-US" dirty="0"/>
              <a:t> </a:t>
            </a:r>
            <a:r>
              <a:rPr kumimoji="1" lang="en-US" altLang="zh-CN" dirty="0"/>
              <a:t>across</a:t>
            </a:r>
            <a:r>
              <a:rPr kumimoji="1" lang="zh-CN" altLang="en-US" dirty="0"/>
              <a:t> </a:t>
            </a:r>
            <a:r>
              <a:rPr kumimoji="1" lang="en-US" altLang="zh-CN" dirty="0"/>
              <a:t>different</a:t>
            </a:r>
            <a:r>
              <a:rPr kumimoji="1" lang="zh-CN" altLang="en-US" dirty="0"/>
              <a:t> </a:t>
            </a:r>
            <a:r>
              <a:rPr kumimoji="1" lang="en-US" altLang="zh-CN" dirty="0"/>
              <a:t>cloud</a:t>
            </a:r>
            <a:r>
              <a:rPr kumimoji="1" lang="zh-CN" altLang="en-US" dirty="0"/>
              <a:t> </a:t>
            </a:r>
            <a:r>
              <a:rPr kumimoji="1" lang="en-US" altLang="zh-CN" dirty="0"/>
              <a:t>providers</a:t>
            </a:r>
            <a:r>
              <a:rPr kumimoji="1" lang="zh-CN" altLang="en-US" dirty="0"/>
              <a:t> </a:t>
            </a:r>
            <a:r>
              <a:rPr kumimoji="1" lang="en-US" altLang="zh-CN" dirty="0"/>
              <a:t>on</a:t>
            </a:r>
            <a:r>
              <a:rPr kumimoji="1" lang="zh-CN" altLang="en-US" dirty="0"/>
              <a:t> </a:t>
            </a:r>
            <a:r>
              <a:rPr kumimoji="1" lang="en-US" altLang="zh-CN" dirty="0"/>
              <a:t>behalf</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authors,</a:t>
            </a:r>
            <a:r>
              <a:rPr kumimoji="1" lang="zh-CN" altLang="en-US" dirty="0"/>
              <a:t> </a:t>
            </a:r>
            <a:r>
              <a:rPr kumimoji="1" lang="en-US" altLang="zh-CN" dirty="0"/>
              <a:t>as</a:t>
            </a:r>
            <a:r>
              <a:rPr kumimoji="1" lang="zh-CN" altLang="en-US" dirty="0"/>
              <a:t> </a:t>
            </a:r>
            <a:r>
              <a:rPr kumimoji="1" lang="en-US" altLang="zh-CN" dirty="0"/>
              <a:t>they</a:t>
            </a:r>
            <a:r>
              <a:rPr kumimoji="1" lang="zh-CN" altLang="en-US" dirty="0"/>
              <a:t> </a:t>
            </a:r>
            <a:r>
              <a:rPr kumimoji="1" lang="en-US" altLang="zh-CN" dirty="0"/>
              <a:t>cannot</a:t>
            </a:r>
            <a:r>
              <a:rPr kumimoji="1" lang="zh-CN" altLang="en-US" dirty="0"/>
              <a:t> </a:t>
            </a:r>
            <a:r>
              <a:rPr kumimoji="1" lang="en-US" altLang="zh-CN" dirty="0"/>
              <a:t>make</a:t>
            </a:r>
            <a:r>
              <a:rPr kumimoji="1" lang="zh-CN" altLang="en-US" dirty="0"/>
              <a:t> </a:t>
            </a:r>
            <a:r>
              <a:rPr kumimoji="1" lang="en-US" altLang="zh-CN" dirty="0"/>
              <a:t>it</a:t>
            </a:r>
            <a:r>
              <a:rPr kumimoji="1" lang="zh-CN" altLang="en-US" dirty="0"/>
              <a:t> </a:t>
            </a:r>
            <a:r>
              <a:rPr kumimoji="1" lang="en-US" altLang="zh-CN" dirty="0"/>
              <a:t>to</a:t>
            </a:r>
            <a:r>
              <a:rPr kumimoji="1" lang="zh-CN" altLang="en-US" dirty="0"/>
              <a:t> </a:t>
            </a:r>
            <a:r>
              <a:rPr kumimoji="1" lang="en-US" altLang="zh-CN" dirty="0" err="1"/>
              <a:t>EuroSys</a:t>
            </a:r>
            <a:r>
              <a:rPr kumimoji="1" lang="zh-CN" altLang="en-US" dirty="0"/>
              <a:t> </a:t>
            </a:r>
            <a:r>
              <a:rPr kumimoji="1" lang="en-US" altLang="zh-CN" dirty="0"/>
              <a:t>due</a:t>
            </a:r>
            <a:r>
              <a:rPr kumimoji="1" lang="zh-CN" altLang="en-US" dirty="0"/>
              <a:t> </a:t>
            </a:r>
            <a:r>
              <a:rPr kumimoji="1" lang="en-US" altLang="zh-CN" dirty="0"/>
              <a:t>to</a:t>
            </a:r>
            <a:r>
              <a:rPr kumimoji="1" lang="zh-CN" altLang="en-US" dirty="0"/>
              <a:t> </a:t>
            </a:r>
            <a:r>
              <a:rPr kumimoji="1" lang="en-US" altLang="zh-CN" dirty="0"/>
              <a:t>visa</a:t>
            </a:r>
            <a:r>
              <a:rPr kumimoji="1" lang="zh-CN" altLang="en-US" dirty="0"/>
              <a:t> </a:t>
            </a:r>
            <a:r>
              <a:rPr kumimoji="1" lang="en-US" altLang="zh-CN" dirty="0"/>
              <a:t>issues.</a:t>
            </a:r>
          </a:p>
          <a:p>
            <a:r>
              <a:rPr lang="en-US" dirty="0"/>
              <a:t>This project was led by Junyi Shu</a:t>
            </a:r>
            <a:r>
              <a:rPr lang="zh-CN" altLang="en-US" dirty="0"/>
              <a:t> </a:t>
            </a:r>
            <a:r>
              <a:rPr lang="en-US" altLang="zh-CN" dirty="0"/>
              <a:t>at</a:t>
            </a:r>
            <a:r>
              <a:rPr lang="zh-CN" altLang="en-US" dirty="0"/>
              <a:t> </a:t>
            </a:r>
            <a:r>
              <a:rPr lang="en-US" altLang="zh-CN" dirty="0"/>
              <a:t>Peking</a:t>
            </a:r>
            <a:r>
              <a:rPr lang="zh-CN" altLang="en-US" dirty="0"/>
              <a:t> </a:t>
            </a:r>
            <a:r>
              <a:rPr lang="en-US" altLang="zh-CN" dirty="0"/>
              <a:t>University</a:t>
            </a:r>
            <a:r>
              <a:rPr lang="en-US" dirty="0"/>
              <a:t>, who is now a postdoctoral researcher at UCLA.</a:t>
            </a:r>
            <a:endParaRPr kumimoji="1" lang="en-US" altLang="zh-CN" dirty="0"/>
          </a:p>
        </p:txBody>
      </p:sp>
      <p:sp>
        <p:nvSpPr>
          <p:cNvPr id="4" name="幻灯片编号占位符 3"/>
          <p:cNvSpPr>
            <a:spLocks noGrp="1"/>
          </p:cNvSpPr>
          <p:nvPr>
            <p:ph type="sldNum" sz="quarter" idx="10"/>
          </p:nvPr>
        </p:nvSpPr>
        <p:spPr/>
        <p:txBody>
          <a:bodyPr/>
          <a:lstStyle/>
          <a:p>
            <a:fld id="{AFD5145F-E0F1-8B42-89A4-F0FD86F4296F}" type="slidenum">
              <a:rPr kumimoji="1" lang="zh-CN" altLang="en-US" smtClean="0"/>
              <a:t>1</a:t>
            </a:fld>
            <a:endParaRPr kumimoji="1" lang="zh-CN" altLang="en-US"/>
          </a:p>
        </p:txBody>
      </p:sp>
    </p:spTree>
    <p:extLst>
      <p:ext uri="{BB962C8B-B14F-4D97-AF65-F5344CB8AC3E}">
        <p14:creationId xmlns:p14="http://schemas.microsoft.com/office/powerpoint/2010/main" val="805119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t>Before</a:t>
            </a:r>
            <a:r>
              <a:rPr lang="zh-CN" altLang="en-US" b="0" dirty="0"/>
              <a:t> </a:t>
            </a:r>
            <a:r>
              <a:rPr lang="en-US" altLang="zh-CN" b="0" dirty="0"/>
              <a:t>we</a:t>
            </a:r>
            <a:r>
              <a:rPr lang="zh-CN" altLang="en-US" b="0" dirty="0"/>
              <a:t> </a:t>
            </a:r>
            <a:r>
              <a:rPr lang="en-US" altLang="zh-CN" b="0" dirty="0"/>
              <a:t>dive</a:t>
            </a:r>
            <a:r>
              <a:rPr lang="zh-CN" altLang="en-US" b="0" dirty="0"/>
              <a:t> </a:t>
            </a:r>
            <a:r>
              <a:rPr lang="en-US" altLang="zh-CN" b="0" dirty="0"/>
              <a:t>into</a:t>
            </a:r>
            <a:r>
              <a:rPr lang="zh-CN" altLang="en-US" b="0" dirty="0"/>
              <a:t> </a:t>
            </a:r>
            <a:r>
              <a:rPr lang="en-US" altLang="zh-CN" b="0" dirty="0"/>
              <a:t>the</a:t>
            </a:r>
            <a:r>
              <a:rPr lang="zh-CN" altLang="en-US" b="0" dirty="0"/>
              <a:t> </a:t>
            </a:r>
            <a:r>
              <a:rPr lang="en-US" altLang="zh-CN" b="0" dirty="0"/>
              <a:t>technical</a:t>
            </a:r>
            <a:r>
              <a:rPr lang="zh-CN" altLang="en-US" b="0" dirty="0"/>
              <a:t> </a:t>
            </a:r>
            <a:r>
              <a:rPr lang="en-US" altLang="zh-CN" b="0" dirty="0"/>
              <a:t>details</a:t>
            </a:r>
            <a:r>
              <a:rPr lang="zh-CN" altLang="en-US" b="0" dirty="0"/>
              <a:t> </a:t>
            </a:r>
            <a:r>
              <a:rPr lang="en-US" altLang="zh-CN" b="0" dirty="0"/>
              <a:t>on</a:t>
            </a:r>
            <a:r>
              <a:rPr lang="zh-CN" altLang="en-US" b="0" dirty="0"/>
              <a:t> </a:t>
            </a:r>
            <a:r>
              <a:rPr lang="en-US" altLang="zh-CN" b="0" dirty="0"/>
              <a:t>how</a:t>
            </a:r>
            <a:r>
              <a:rPr lang="zh-CN" altLang="en-US" b="0" dirty="0"/>
              <a:t> </a:t>
            </a:r>
            <a:r>
              <a:rPr lang="en-US" altLang="zh-CN" b="0" dirty="0"/>
              <a:t>we</a:t>
            </a:r>
            <a:r>
              <a:rPr lang="zh-CN" altLang="en-US" b="0" dirty="0"/>
              <a:t> </a:t>
            </a:r>
            <a:r>
              <a:rPr lang="en-US" altLang="zh-CN" b="0" dirty="0"/>
              <a:t>address</a:t>
            </a:r>
            <a:r>
              <a:rPr lang="zh-CN" altLang="en-US" b="0" dirty="0"/>
              <a:t> </a:t>
            </a:r>
            <a:r>
              <a:rPr lang="en-US" altLang="zh-CN" b="0" dirty="0"/>
              <a:t>these</a:t>
            </a:r>
            <a:r>
              <a:rPr lang="zh-CN" altLang="en-US" b="0" dirty="0"/>
              <a:t> </a:t>
            </a:r>
            <a:r>
              <a:rPr lang="en-US" altLang="zh-CN" b="0" dirty="0"/>
              <a:t>challenges,</a:t>
            </a:r>
            <a:r>
              <a:rPr lang="zh-CN" altLang="en-US" b="0" dirty="0"/>
              <a:t> </a:t>
            </a:r>
            <a:r>
              <a:rPr lang="en-US" altLang="zh-CN" b="0" dirty="0"/>
              <a:t>l</a:t>
            </a:r>
            <a:r>
              <a:rPr lang="zh-CN" altLang="en-US" b="0" dirty="0"/>
              <a:t> </a:t>
            </a:r>
            <a:r>
              <a:rPr lang="en-US" altLang="zh-CN" b="0" dirty="0"/>
              <a:t>will</a:t>
            </a:r>
            <a:r>
              <a:rPr lang="zh-CN" altLang="en-US" b="0" dirty="0"/>
              <a:t> </a:t>
            </a:r>
            <a:r>
              <a:rPr lang="en-US" altLang="zh-CN" b="0" dirty="0"/>
              <a:t>give</a:t>
            </a:r>
            <a:r>
              <a:rPr lang="zh-CN" altLang="en-US" b="0" dirty="0"/>
              <a:t> </a:t>
            </a:r>
            <a:r>
              <a:rPr lang="en-US" altLang="zh-CN" b="0" dirty="0"/>
              <a:t>a</a:t>
            </a:r>
            <a:r>
              <a:rPr lang="zh-CN" altLang="en-US" b="0" dirty="0"/>
              <a:t> </a:t>
            </a:r>
            <a:r>
              <a:rPr lang="en-US" altLang="zh-CN" b="0" dirty="0"/>
              <a:t>high-level</a:t>
            </a:r>
            <a:r>
              <a:rPr lang="zh-CN" altLang="en-US" b="0" dirty="0"/>
              <a:t> </a:t>
            </a:r>
            <a:r>
              <a:rPr lang="en-US" altLang="zh-CN" b="0" dirty="0"/>
              <a:t>overview</a:t>
            </a:r>
            <a:r>
              <a:rPr lang="zh-CN" altLang="en-US" b="0" dirty="0"/>
              <a:t> </a:t>
            </a:r>
            <a:r>
              <a:rPr lang="en-US" altLang="zh-CN" b="0" dirty="0"/>
              <a:t>of</a:t>
            </a:r>
            <a:r>
              <a:rPr lang="zh-CN" altLang="en-US" b="0" dirty="0"/>
              <a:t> </a:t>
            </a:r>
            <a:r>
              <a:rPr lang="en-US" altLang="zh-CN" b="0" dirty="0" err="1"/>
              <a:t>LambdaReplica</a:t>
            </a:r>
            <a:r>
              <a:rPr lang="zh-CN" altLang="en-US" b="0" dirty="0"/>
              <a:t> </a:t>
            </a:r>
            <a:r>
              <a:rPr lang="en-US" altLang="zh-CN" b="0" dirty="0"/>
              <a:t>on</a:t>
            </a:r>
            <a:r>
              <a:rPr lang="zh-CN" altLang="en-US" b="0" dirty="0"/>
              <a:t> </a:t>
            </a:r>
            <a:r>
              <a:rPr lang="en-US" altLang="zh-CN" b="0" dirty="0"/>
              <a:t>what</a:t>
            </a:r>
            <a:r>
              <a:rPr lang="zh-CN" altLang="en-US" b="0" dirty="0"/>
              <a:t> </a:t>
            </a:r>
            <a:r>
              <a:rPr lang="en-US" altLang="zh-CN" b="0" dirty="0"/>
              <a:t>it</a:t>
            </a:r>
            <a:r>
              <a:rPr lang="zh-CN" altLang="en-US" b="0" dirty="0"/>
              <a:t> </a:t>
            </a:r>
            <a:r>
              <a:rPr lang="en-US" altLang="zh-CN" b="0" dirty="0"/>
              <a:t>is</a:t>
            </a:r>
            <a:r>
              <a:rPr lang="zh-CN" altLang="en-US" b="0" dirty="0"/>
              <a:t> </a:t>
            </a:r>
            <a:r>
              <a:rPr lang="en-US" altLang="zh-CN" b="0" dirty="0"/>
              <a:t>and</a:t>
            </a:r>
            <a:r>
              <a:rPr lang="zh-CN" altLang="en-US" b="0" dirty="0"/>
              <a:t> </a:t>
            </a:r>
            <a:r>
              <a:rPr lang="en-US" altLang="zh-CN" b="0" dirty="0"/>
              <a:t>how</a:t>
            </a:r>
            <a:r>
              <a:rPr lang="zh-CN" altLang="en-US" b="0" dirty="0"/>
              <a:t> </a:t>
            </a:r>
            <a:r>
              <a:rPr lang="en-US" altLang="zh-CN" b="0" dirty="0"/>
              <a:t>it</a:t>
            </a:r>
            <a:r>
              <a:rPr lang="zh-CN" altLang="en-US" b="0" dirty="0"/>
              <a:t> </a:t>
            </a:r>
            <a:r>
              <a:rPr lang="en-US" altLang="zh-CN" b="0" dirty="0"/>
              <a:t>handles</a:t>
            </a:r>
            <a:r>
              <a:rPr lang="zh-CN" altLang="en-US" b="0" dirty="0"/>
              <a:t> </a:t>
            </a:r>
            <a:r>
              <a:rPr lang="en-US" altLang="zh-CN" b="0" dirty="0" err="1"/>
              <a:t>repliation</a:t>
            </a:r>
            <a:r>
              <a:rPr lang="en-US" altLang="zh-CN" b="0" dirty="0"/>
              <a:t>. It has</a:t>
            </a:r>
            <a:r>
              <a:rPr lang="zh-CN" altLang="en-US" b="0" dirty="0"/>
              <a:t> </a:t>
            </a:r>
            <a:r>
              <a:rPr lang="en-US" altLang="zh-CN" b="0" dirty="0"/>
              <a:t>an</a:t>
            </a:r>
            <a:r>
              <a:rPr lang="zh-CN" altLang="en-US" b="0" dirty="0"/>
              <a:t> </a:t>
            </a:r>
            <a:r>
              <a:rPr lang="en-US" altLang="zh-CN" b="0" dirty="0"/>
              <a:t>online strategy planning</a:t>
            </a:r>
            <a:r>
              <a:rPr lang="zh-CN" altLang="en-US" b="0" dirty="0"/>
              <a:t> </a:t>
            </a:r>
            <a:r>
              <a:rPr lang="en-US" altLang="zh-CN" b="0" dirty="0"/>
              <a:t>module</a:t>
            </a:r>
            <a:r>
              <a:rPr lang="zh-CN" altLang="en-US" b="0" dirty="0"/>
              <a:t> </a:t>
            </a:r>
            <a:r>
              <a:rPr lang="en-US" altLang="zh-CN" b="0" dirty="0"/>
              <a:t>to</a:t>
            </a:r>
            <a:r>
              <a:rPr lang="zh-CN" altLang="en-US" b="0" dirty="0"/>
              <a:t> </a:t>
            </a:r>
            <a:r>
              <a:rPr lang="en-US" altLang="zh-CN" b="0" dirty="0"/>
              <a:t>generate</a:t>
            </a:r>
            <a:r>
              <a:rPr lang="zh-CN" altLang="en-US" b="0" dirty="0"/>
              <a:t> </a:t>
            </a:r>
            <a:r>
              <a:rPr lang="en-US" altLang="zh-CN" b="0" dirty="0"/>
              <a:t>the</a:t>
            </a:r>
            <a:r>
              <a:rPr lang="zh-CN" altLang="en-US" b="0" dirty="0"/>
              <a:t> </a:t>
            </a:r>
            <a:r>
              <a:rPr lang="en-US" altLang="zh-CN" b="0" dirty="0"/>
              <a:t>replication</a:t>
            </a:r>
            <a:r>
              <a:rPr lang="zh-CN" altLang="en-US" b="0" dirty="0"/>
              <a:t> </a:t>
            </a:r>
            <a:r>
              <a:rPr lang="en-US" altLang="zh-CN" b="0" dirty="0"/>
              <a:t>plan,</a:t>
            </a:r>
            <a:r>
              <a:rPr lang="zh-CN" altLang="en-US" b="0" dirty="0"/>
              <a:t> </a:t>
            </a:r>
            <a:r>
              <a:rPr lang="en-US" altLang="zh-CN" b="0" dirty="0"/>
              <a:t>and</a:t>
            </a:r>
            <a:r>
              <a:rPr lang="zh-CN" altLang="en-US" b="0" dirty="0"/>
              <a:t> </a:t>
            </a:r>
            <a:r>
              <a:rPr lang="en-US" altLang="zh-CN" b="0" dirty="0"/>
              <a:t>it</a:t>
            </a:r>
            <a:r>
              <a:rPr lang="zh-CN" altLang="en-US" b="0" dirty="0"/>
              <a:t> </a:t>
            </a:r>
            <a:r>
              <a:rPr lang="en-US" altLang="zh-CN" b="0" dirty="0"/>
              <a:t>heavily</a:t>
            </a:r>
            <a:r>
              <a:rPr lang="zh-CN" altLang="en-US" b="0" dirty="0"/>
              <a:t> </a:t>
            </a:r>
            <a:r>
              <a:rPr lang="en-US" altLang="zh-CN" b="0" dirty="0"/>
              <a:t>rely</a:t>
            </a:r>
            <a:r>
              <a:rPr lang="zh-CN" altLang="en-US" b="0" dirty="0"/>
              <a:t> </a:t>
            </a:r>
            <a:r>
              <a:rPr lang="en-US" altLang="zh-CN" b="0" dirty="0"/>
              <a:t>on offline modeling of the replication performance of serverless functions. It efficiently replicates object data to other cloud regions using a replication engine.</a:t>
            </a:r>
            <a:r>
              <a:rPr lang="zh-CN" altLang="en-US" b="0" dirty="0"/>
              <a:t> </a:t>
            </a:r>
            <a:r>
              <a:rPr lang="en-US" altLang="zh-CN" b="0" dirty="0"/>
              <a:t>Both</a:t>
            </a:r>
            <a:r>
              <a:rPr lang="zh-CN" altLang="en-US" b="0" dirty="0"/>
              <a:t> </a:t>
            </a:r>
            <a:r>
              <a:rPr lang="en-US" altLang="zh-CN" b="0" dirty="0"/>
              <a:t>strategy</a:t>
            </a:r>
            <a:r>
              <a:rPr lang="zh-CN" altLang="en-US" b="0" dirty="0"/>
              <a:t> </a:t>
            </a:r>
            <a:r>
              <a:rPr lang="en-US" altLang="zh-CN" b="0" dirty="0"/>
              <a:t>planner</a:t>
            </a:r>
            <a:r>
              <a:rPr lang="zh-CN" altLang="en-US" b="0" dirty="0"/>
              <a:t> </a:t>
            </a:r>
            <a:r>
              <a:rPr lang="en-US" altLang="zh-CN" b="0" dirty="0"/>
              <a:t>and</a:t>
            </a:r>
            <a:r>
              <a:rPr lang="zh-CN" altLang="en-US" b="0" dirty="0"/>
              <a:t> </a:t>
            </a:r>
            <a:r>
              <a:rPr lang="en-US" altLang="zh-CN" b="0" dirty="0"/>
              <a:t>replication</a:t>
            </a:r>
            <a:r>
              <a:rPr lang="zh-CN" altLang="en-US" b="0" dirty="0"/>
              <a:t> </a:t>
            </a:r>
            <a:r>
              <a:rPr lang="en-US" altLang="zh-CN" b="0" dirty="0"/>
              <a:t>engine</a:t>
            </a:r>
            <a:r>
              <a:rPr lang="zh-CN" altLang="en-US" b="0" dirty="0"/>
              <a:t> </a:t>
            </a:r>
            <a:r>
              <a:rPr lang="en-US" altLang="zh-CN" b="0" dirty="0"/>
              <a:t>are</a:t>
            </a:r>
            <a:r>
              <a:rPr lang="zh-CN" altLang="en-US" b="0" dirty="0"/>
              <a:t> </a:t>
            </a:r>
            <a:r>
              <a:rPr lang="en-US" altLang="zh-CN" b="0" dirty="0"/>
              <a:t>essentially</a:t>
            </a:r>
            <a:r>
              <a:rPr lang="zh-CN" altLang="en-US" b="0" dirty="0"/>
              <a:t> </a:t>
            </a:r>
            <a:r>
              <a:rPr lang="en-US" altLang="zh-CN" b="0" dirty="0"/>
              <a:t>serverless</a:t>
            </a:r>
            <a:r>
              <a:rPr lang="zh-CN" altLang="en-US" b="0" dirty="0"/>
              <a:t> </a:t>
            </a:r>
            <a:r>
              <a:rPr lang="en-US" altLang="zh-CN" b="0" dirty="0"/>
              <a:t>functions.</a:t>
            </a:r>
            <a:r>
              <a:rPr lang="zh-CN" altLang="en-US" b="0" dirty="0"/>
              <a:t> </a:t>
            </a:r>
            <a:r>
              <a:rPr lang="en-US" altLang="zh-CN" b="0" dirty="0"/>
              <a:t>And</a:t>
            </a:r>
            <a:r>
              <a:rPr lang="zh-CN" altLang="en-US" b="0" dirty="0"/>
              <a:t> </a:t>
            </a:r>
            <a:r>
              <a:rPr lang="en-US" altLang="zh-CN" b="0" dirty="0"/>
              <a:t>any</a:t>
            </a:r>
            <a:r>
              <a:rPr lang="zh-CN" altLang="en-US" b="0" dirty="0"/>
              <a:t> </a:t>
            </a:r>
            <a:r>
              <a:rPr lang="en-US" altLang="zh-CN" b="0" dirty="0"/>
              <a:t>underlying</a:t>
            </a:r>
            <a:r>
              <a:rPr lang="zh-CN" altLang="en-US" b="0" dirty="0"/>
              <a:t> </a:t>
            </a:r>
            <a:r>
              <a:rPr lang="en-US" altLang="zh-CN" b="0" dirty="0"/>
              <a:t>states</a:t>
            </a:r>
            <a:r>
              <a:rPr lang="zh-CN" altLang="en-US" b="0" dirty="0"/>
              <a:t> </a:t>
            </a:r>
            <a:r>
              <a:rPr lang="en-US" altLang="zh-CN" b="0" dirty="0"/>
              <a:t>are</a:t>
            </a:r>
            <a:r>
              <a:rPr lang="zh-CN" altLang="en-US" b="0" dirty="0"/>
              <a:t> </a:t>
            </a:r>
            <a:r>
              <a:rPr lang="en-US" altLang="zh-CN" b="0" dirty="0"/>
              <a:t>kept</a:t>
            </a:r>
            <a:r>
              <a:rPr lang="zh-CN" altLang="en-US" b="0" dirty="0"/>
              <a:t> </a:t>
            </a:r>
            <a:r>
              <a:rPr lang="en-US" altLang="zh-CN" b="0" dirty="0"/>
              <a:t>in</a:t>
            </a:r>
            <a:r>
              <a:rPr lang="zh-CN" altLang="en-US" b="0" dirty="0"/>
              <a:t> </a:t>
            </a:r>
            <a:r>
              <a:rPr lang="en-US" altLang="zh-CN" b="0" dirty="0"/>
              <a:t>serverless</a:t>
            </a:r>
            <a:r>
              <a:rPr lang="zh-CN" altLang="en-US" b="0" dirty="0"/>
              <a:t> </a:t>
            </a:r>
            <a:r>
              <a:rPr lang="en-US" altLang="zh-CN" b="0" dirty="0"/>
              <a:t>databases.</a:t>
            </a:r>
            <a:r>
              <a:rPr lang="zh-CN" altLang="en-US" b="0" dirty="0"/>
              <a:t> </a:t>
            </a:r>
            <a:r>
              <a:rPr lang="en-US" altLang="zh-CN" b="0" dirty="0"/>
              <a:t>Therefore, </a:t>
            </a:r>
            <a:r>
              <a:rPr lang="en-US" altLang="zh-CN" b="0" dirty="0" err="1"/>
              <a:t>LambdaReplica</a:t>
            </a:r>
            <a:r>
              <a:rPr lang="en-US" altLang="zh-CN" b="0" dirty="0"/>
              <a:t> is fully serverless,</a:t>
            </a:r>
            <a:r>
              <a:rPr lang="zh-CN" altLang="en-US" b="0" dirty="0"/>
              <a:t> </a:t>
            </a:r>
            <a:r>
              <a:rPr lang="en-US" altLang="zh-CN" b="0" dirty="0"/>
              <a:t>meaning</a:t>
            </a:r>
            <a:r>
              <a:rPr lang="zh-CN" altLang="en-US" b="0" dirty="0"/>
              <a:t> </a:t>
            </a:r>
            <a:r>
              <a:rPr lang="en-US" altLang="zh-CN" b="0" dirty="0"/>
              <a:t>when</a:t>
            </a:r>
            <a:r>
              <a:rPr lang="zh-CN" altLang="en-US" b="0" dirty="0"/>
              <a:t> </a:t>
            </a:r>
            <a:r>
              <a:rPr lang="en-US" altLang="zh-CN" b="0" dirty="0"/>
              <a:t>there</a:t>
            </a:r>
            <a:r>
              <a:rPr lang="zh-CN" altLang="en-US" b="0" dirty="0"/>
              <a:t> </a:t>
            </a:r>
            <a:r>
              <a:rPr lang="en-US" altLang="zh-CN" b="0" dirty="0"/>
              <a:t>is</a:t>
            </a:r>
            <a:r>
              <a:rPr lang="zh-CN" altLang="en-US" b="0" dirty="0"/>
              <a:t> </a:t>
            </a:r>
            <a:r>
              <a:rPr lang="en-US" altLang="zh-CN" b="0" dirty="0"/>
              <a:t>no</a:t>
            </a:r>
            <a:r>
              <a:rPr lang="zh-CN" altLang="en-US" b="0" dirty="0"/>
              <a:t> </a:t>
            </a:r>
            <a:r>
              <a:rPr lang="en-US" altLang="zh-CN" b="0" dirty="0"/>
              <a:t>replication</a:t>
            </a:r>
            <a:r>
              <a:rPr lang="zh-CN" altLang="en-US" b="0" dirty="0"/>
              <a:t> </a:t>
            </a:r>
            <a:r>
              <a:rPr lang="en-US" altLang="zh-CN" b="0" dirty="0"/>
              <a:t>task,</a:t>
            </a:r>
            <a:r>
              <a:rPr lang="zh-CN" altLang="en-US" b="0" dirty="0"/>
              <a:t> </a:t>
            </a:r>
            <a:r>
              <a:rPr lang="en-US" altLang="zh-CN" b="0" dirty="0"/>
              <a:t>the</a:t>
            </a:r>
            <a:r>
              <a:rPr lang="zh-CN" altLang="en-US" b="0" dirty="0"/>
              <a:t> </a:t>
            </a:r>
            <a:r>
              <a:rPr lang="en-US" altLang="zh-CN" b="0" dirty="0"/>
              <a:t>cost</a:t>
            </a:r>
            <a:r>
              <a:rPr lang="zh-CN" altLang="en-US" b="0" dirty="0"/>
              <a:t> </a:t>
            </a:r>
            <a:r>
              <a:rPr lang="en-US" altLang="zh-CN" b="0" dirty="0"/>
              <a:t>is</a:t>
            </a:r>
            <a:r>
              <a:rPr lang="zh-CN" altLang="en-US" b="0" dirty="0"/>
              <a:t> </a:t>
            </a:r>
            <a:r>
              <a:rPr lang="en-US" altLang="zh-CN" b="0" dirty="0"/>
              <a:t>zero. In</a:t>
            </a:r>
            <a:r>
              <a:rPr lang="zh-CN" altLang="en-US" b="0" dirty="0"/>
              <a:t> </a:t>
            </a:r>
            <a:r>
              <a:rPr lang="en-US" altLang="zh-CN" b="0" dirty="0"/>
              <a:t>addition,</a:t>
            </a:r>
            <a:r>
              <a:rPr lang="zh-CN" altLang="en-US" b="0" dirty="0"/>
              <a:t> </a:t>
            </a:r>
            <a:r>
              <a:rPr lang="en-US" altLang="zh-CN" b="0" dirty="0"/>
              <a:t>it</a:t>
            </a:r>
            <a:r>
              <a:rPr lang="zh-CN" altLang="en-US" b="0" dirty="0"/>
              <a:t> </a:t>
            </a:r>
            <a:r>
              <a:rPr lang="en-US" altLang="zh-CN" b="0" dirty="0"/>
              <a:t>can</a:t>
            </a:r>
            <a:r>
              <a:rPr lang="zh-CN" altLang="en-US" b="0" dirty="0"/>
              <a:t> </a:t>
            </a:r>
            <a:r>
              <a:rPr lang="en-US" altLang="zh-CN" b="0" dirty="0"/>
              <a:t>be</a:t>
            </a:r>
            <a:r>
              <a:rPr lang="zh-CN" altLang="en-US" b="0" dirty="0"/>
              <a:t> </a:t>
            </a:r>
            <a:r>
              <a:rPr lang="en-US" altLang="zh-CN" b="0" dirty="0"/>
              <a:t>integrated</a:t>
            </a:r>
            <a:r>
              <a:rPr lang="zh-CN" altLang="en-US" b="0" dirty="0"/>
              <a:t> </a:t>
            </a:r>
            <a:r>
              <a:rPr lang="en-US" altLang="zh-CN" b="0" dirty="0"/>
              <a:t>with</a:t>
            </a:r>
            <a:r>
              <a:rPr lang="zh-CN" altLang="en-US" b="0" dirty="0"/>
              <a:t> </a:t>
            </a:r>
            <a:r>
              <a:rPr lang="en-US" altLang="zh-CN" b="0" dirty="0"/>
              <a:t>object</a:t>
            </a:r>
            <a:r>
              <a:rPr lang="zh-CN" altLang="en-US" b="0" dirty="0"/>
              <a:t> </a:t>
            </a:r>
            <a:r>
              <a:rPr lang="en-US" altLang="zh-CN" b="0" dirty="0"/>
              <a:t>events</a:t>
            </a:r>
            <a:r>
              <a:rPr lang="zh-CN" altLang="en-US" b="0" dirty="0"/>
              <a:t> </a:t>
            </a:r>
            <a:r>
              <a:rPr lang="en-US" altLang="zh-CN" b="0" dirty="0"/>
              <a:t>that</a:t>
            </a:r>
            <a:r>
              <a:rPr lang="zh-CN" altLang="en-US" b="0" dirty="0"/>
              <a:t> </a:t>
            </a:r>
            <a:r>
              <a:rPr lang="en-US" altLang="zh-CN" b="0" dirty="0"/>
              <a:t>cloud</a:t>
            </a:r>
            <a:r>
              <a:rPr lang="zh-CN" altLang="en-US" b="0" dirty="0"/>
              <a:t> </a:t>
            </a:r>
            <a:r>
              <a:rPr lang="en-US" altLang="zh-CN" b="0" dirty="0"/>
              <a:t>platforms</a:t>
            </a:r>
            <a:r>
              <a:rPr lang="zh-CN" altLang="en-US" b="0" dirty="0"/>
              <a:t> </a:t>
            </a:r>
            <a:r>
              <a:rPr lang="en-US" altLang="zh-CN" b="0" dirty="0"/>
              <a:t>usually</a:t>
            </a:r>
            <a:r>
              <a:rPr lang="zh-CN" altLang="en-US" b="0" dirty="0"/>
              <a:t> </a:t>
            </a:r>
            <a:r>
              <a:rPr lang="en-US" altLang="zh-CN" b="0" dirty="0"/>
              <a:t>provide.</a:t>
            </a:r>
            <a:r>
              <a:rPr lang="zh-CN" altLang="en-US" b="0" dirty="0"/>
              <a:t> </a:t>
            </a:r>
            <a:r>
              <a:rPr lang="en-US" altLang="zh-CN" b="0" dirty="0"/>
              <a:t>So</a:t>
            </a:r>
            <a:r>
              <a:rPr lang="zh-CN" altLang="en-US" b="0" dirty="0"/>
              <a:t> </a:t>
            </a:r>
            <a:r>
              <a:rPr lang="en-US" altLang="zh-CN" b="0" dirty="0"/>
              <a:t>there</a:t>
            </a:r>
            <a:r>
              <a:rPr lang="zh-CN" altLang="en-US" b="0" dirty="0"/>
              <a:t> </a:t>
            </a:r>
            <a:r>
              <a:rPr lang="en-US" altLang="zh-CN" b="0" dirty="0"/>
              <a:t>is</a:t>
            </a:r>
            <a:r>
              <a:rPr lang="zh-CN" altLang="en-US" b="0" dirty="0"/>
              <a:t> </a:t>
            </a:r>
            <a:r>
              <a:rPr lang="en-US" altLang="zh-CN" b="0" dirty="0"/>
              <a:t>no</a:t>
            </a:r>
            <a:r>
              <a:rPr lang="zh-CN" altLang="en-US" b="0" dirty="0"/>
              <a:t> </a:t>
            </a:r>
            <a:r>
              <a:rPr lang="en-US" altLang="zh-CN" b="0" dirty="0"/>
              <a:t>effort</a:t>
            </a:r>
            <a:r>
              <a:rPr lang="zh-CN" altLang="en-US" b="0" dirty="0"/>
              <a:t> </a:t>
            </a:r>
            <a:r>
              <a:rPr lang="en-US" altLang="zh-CN" b="0" dirty="0"/>
              <a:t>required</a:t>
            </a:r>
            <a:r>
              <a:rPr lang="zh-CN" altLang="en-US" b="0" dirty="0"/>
              <a:t> </a:t>
            </a:r>
            <a:r>
              <a:rPr lang="en-US" altLang="zh-CN" b="0" dirty="0"/>
              <a:t>on</a:t>
            </a:r>
            <a:r>
              <a:rPr lang="zh-CN" altLang="en-US" b="0" dirty="0"/>
              <a:t> </a:t>
            </a:r>
            <a:r>
              <a:rPr lang="en-US" altLang="zh-CN" b="0" dirty="0"/>
              <a:t>the</a:t>
            </a:r>
            <a:r>
              <a:rPr lang="zh-CN" altLang="en-US" b="0" dirty="0"/>
              <a:t> </a:t>
            </a:r>
            <a:r>
              <a:rPr lang="en-US" altLang="zh-CN" b="0" dirty="0"/>
              <a:t>side</a:t>
            </a:r>
            <a:r>
              <a:rPr lang="zh-CN" altLang="en-US" b="0" dirty="0"/>
              <a:t> </a:t>
            </a:r>
            <a:r>
              <a:rPr lang="en-US" altLang="zh-CN" b="0" dirty="0"/>
              <a:t>of</a:t>
            </a:r>
            <a:r>
              <a:rPr lang="zh-CN" altLang="en-US" b="0" dirty="0"/>
              <a:t> </a:t>
            </a:r>
            <a:r>
              <a:rPr lang="en-US" altLang="zh-CN" b="0" dirty="0"/>
              <a:t>cloud</a:t>
            </a:r>
            <a:r>
              <a:rPr lang="zh-CN" altLang="en-US" b="0" dirty="0"/>
              <a:t> </a:t>
            </a:r>
            <a:r>
              <a:rPr lang="en-US" altLang="zh-CN" b="0" dirty="0"/>
              <a:t>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altLang="zh-CN" b="0" dirty="0"/>
          </a:p>
          <a:p>
            <a:r>
              <a:rPr lang="en-US" altLang="zh-CN" b="0" dirty="0"/>
              <a:t>The basic replication</a:t>
            </a:r>
            <a:r>
              <a:rPr lang="zh-CN" altLang="en-US" b="0" dirty="0"/>
              <a:t> </a:t>
            </a:r>
            <a:r>
              <a:rPr lang="en-US" altLang="zh-CN" b="0" dirty="0"/>
              <a:t>workflow</a:t>
            </a:r>
            <a:r>
              <a:rPr lang="zh-CN" altLang="en-US" b="0" dirty="0"/>
              <a:t> </a:t>
            </a:r>
            <a:r>
              <a:rPr lang="en-US" altLang="zh-CN" b="0" dirty="0"/>
              <a:t>of </a:t>
            </a:r>
            <a:r>
              <a:rPr lang="en-US" altLang="zh-CN" b="0" dirty="0" err="1"/>
              <a:t>LambdaReplica</a:t>
            </a:r>
            <a:r>
              <a:rPr lang="en-US" altLang="zh-CN" b="0" dirty="0"/>
              <a:t> is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altLang="zh-CN" b="0" dirty="0"/>
          </a:p>
          <a:p>
            <a:r>
              <a:rPr lang="en-US" altLang="zh-CN" b="0" dirty="0"/>
              <a:t>First, when a user requests the creation of a new object,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br>
              <a:rPr lang="en-US" altLang="zh-CN" b="0" dirty="0"/>
            </a:br>
            <a:r>
              <a:rPr lang="en-US" altLang="zh-CN" b="0" dirty="0"/>
              <a:t>the cloud platform detects this via an event notification listener.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br>
              <a:rPr lang="en-US" altLang="zh-CN" b="0" dirty="0"/>
            </a:br>
            <a:r>
              <a:rPr lang="en-US" altLang="zh-CN" b="0" dirty="0"/>
              <a:t>The listener internally invokes the strategy planner,</a:t>
            </a:r>
            <a:br>
              <a:rPr lang="en-US" altLang="zh-CN" b="0" dirty="0"/>
            </a:br>
            <a:r>
              <a:rPr lang="en-US" altLang="zh-CN" b="0" dirty="0"/>
              <a:t>which initiates replication functions based on the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br>
              <a:rPr lang="en-US" altLang="zh-CN" b="0" dirty="0"/>
            </a:br>
            <a:r>
              <a:rPr lang="en-US" altLang="zh-CN" b="0" dirty="0"/>
              <a:t>The replication functions use the replication engine to download data from the source bucket.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t>There</a:t>
            </a:r>
            <a:r>
              <a:rPr lang="zh-CN" altLang="en-US" b="0" dirty="0"/>
              <a:t> </a:t>
            </a:r>
            <a:r>
              <a:rPr lang="en-US" altLang="zh-CN" b="0" dirty="0"/>
              <a:t>are</a:t>
            </a:r>
            <a:r>
              <a:rPr lang="zh-CN" altLang="en-US" b="0" dirty="0"/>
              <a:t> </a:t>
            </a:r>
            <a:r>
              <a:rPr lang="en-US" altLang="zh-CN" b="0" dirty="0"/>
              <a:t>two</a:t>
            </a:r>
            <a:r>
              <a:rPr lang="zh-CN" altLang="en-US" b="0" dirty="0"/>
              <a:t> </a:t>
            </a:r>
            <a:r>
              <a:rPr lang="en-US" altLang="zh-CN" b="0" dirty="0"/>
              <a:t>things</a:t>
            </a:r>
            <a:r>
              <a:rPr lang="zh-CN" altLang="en-US" b="0" dirty="0"/>
              <a:t> </a:t>
            </a:r>
            <a:r>
              <a:rPr lang="en-US" altLang="zh-CN" b="0" dirty="0"/>
              <a:t>I</a:t>
            </a:r>
            <a:r>
              <a:rPr lang="zh-CN" altLang="en-US" b="0" dirty="0"/>
              <a:t> </a:t>
            </a:r>
            <a:r>
              <a:rPr lang="en-US" altLang="zh-CN" b="0" dirty="0"/>
              <a:t>want</a:t>
            </a:r>
            <a:r>
              <a:rPr lang="zh-CN" altLang="en-US" b="0" dirty="0"/>
              <a:t> </a:t>
            </a:r>
            <a:r>
              <a:rPr lang="en-US" altLang="zh-CN" b="0" dirty="0"/>
              <a:t>to</a:t>
            </a:r>
            <a:r>
              <a:rPr lang="zh-CN" altLang="en-US" b="0" dirty="0"/>
              <a:t> </a:t>
            </a:r>
            <a:r>
              <a:rPr lang="en-US" altLang="zh-CN" b="0" dirty="0"/>
              <a:t>note</a:t>
            </a:r>
            <a:r>
              <a:rPr lang="zh-CN" altLang="en-US" b="0" dirty="0"/>
              <a:t> </a:t>
            </a:r>
            <a:r>
              <a:rPr lang="en-US" altLang="zh-CN" b="0" dirty="0"/>
              <a:t>here:</a:t>
            </a:r>
            <a:r>
              <a:rPr lang="zh-CN" altLang="en-US" b="0" dirty="0"/>
              <a:t> </a:t>
            </a:r>
            <a:r>
              <a:rPr lang="en-US" altLang="zh-CN" b="0" dirty="0"/>
              <a:t>First,</a:t>
            </a:r>
            <a:r>
              <a:rPr lang="zh-CN" altLang="en-US" b="0" dirty="0"/>
              <a:t> </a:t>
            </a:r>
            <a:r>
              <a:rPr lang="en-US" altLang="zh-CN" b="0" dirty="0"/>
              <a:t>unlike</a:t>
            </a:r>
            <a:r>
              <a:rPr lang="zh-CN" altLang="en-US" b="0" dirty="0"/>
              <a:t> </a:t>
            </a:r>
            <a:r>
              <a:rPr lang="en-US" altLang="zh-CN" b="0" dirty="0"/>
              <a:t>VMs</a:t>
            </a:r>
            <a:r>
              <a:rPr lang="zh-CN" altLang="en-US" b="0" dirty="0"/>
              <a:t> </a:t>
            </a:r>
            <a:r>
              <a:rPr lang="en-US" altLang="zh-CN" b="0" dirty="0"/>
              <a:t>which</a:t>
            </a:r>
            <a:r>
              <a:rPr lang="zh-CN" altLang="en-US" b="0" dirty="0"/>
              <a:t> </a:t>
            </a:r>
            <a:r>
              <a:rPr lang="en-US" altLang="zh-CN" b="0" dirty="0"/>
              <a:t>can</a:t>
            </a:r>
            <a:r>
              <a:rPr lang="zh-CN" altLang="en-US" b="0" dirty="0"/>
              <a:t> </a:t>
            </a:r>
            <a:r>
              <a:rPr lang="en-US" altLang="zh-CN" b="0" dirty="0"/>
              <a:t>talk</a:t>
            </a:r>
            <a:r>
              <a:rPr lang="zh-CN" altLang="en-US" b="0" dirty="0"/>
              <a:t> </a:t>
            </a:r>
            <a:r>
              <a:rPr lang="en-US" altLang="zh-CN" b="0" dirty="0"/>
              <a:t>to</a:t>
            </a:r>
            <a:r>
              <a:rPr lang="zh-CN" altLang="en-US" b="0" dirty="0"/>
              <a:t> </a:t>
            </a:r>
            <a:r>
              <a:rPr lang="en-US" altLang="zh-CN" b="0" dirty="0"/>
              <a:t>each</a:t>
            </a:r>
            <a:r>
              <a:rPr lang="zh-CN" altLang="en-US" b="0" dirty="0"/>
              <a:t> </a:t>
            </a:r>
            <a:r>
              <a:rPr lang="en-US" altLang="zh-CN" b="0" dirty="0"/>
              <a:t>other,</a:t>
            </a:r>
            <a:r>
              <a:rPr lang="zh-CN" altLang="en-US" b="0" dirty="0"/>
              <a:t> </a:t>
            </a:r>
            <a:r>
              <a:rPr lang="en-US" altLang="zh-CN" b="0" dirty="0"/>
              <a:t>a</a:t>
            </a:r>
            <a:r>
              <a:rPr lang="zh-CN" altLang="en-US" b="0" dirty="0"/>
              <a:t> </a:t>
            </a:r>
            <a:r>
              <a:rPr lang="en-US" altLang="zh-CN" b="0" dirty="0"/>
              <a:t>function</a:t>
            </a:r>
            <a:r>
              <a:rPr lang="zh-CN" altLang="en-US" b="0" dirty="0"/>
              <a:t> </a:t>
            </a:r>
            <a:r>
              <a:rPr lang="en-US" altLang="zh-CN" b="0" dirty="0"/>
              <a:t>can</a:t>
            </a:r>
            <a:r>
              <a:rPr lang="zh-CN" altLang="en-US" b="0" dirty="0"/>
              <a:t> </a:t>
            </a:r>
            <a:r>
              <a:rPr lang="en-US" altLang="zh-CN" b="0" dirty="0"/>
              <a:t>invoke</a:t>
            </a:r>
            <a:r>
              <a:rPr lang="zh-CN" altLang="en-US" b="0" dirty="0"/>
              <a:t> </a:t>
            </a:r>
            <a:r>
              <a:rPr lang="en-US" altLang="zh-CN" b="0" dirty="0"/>
              <a:t>another</a:t>
            </a:r>
            <a:r>
              <a:rPr lang="zh-CN" altLang="en-US" b="0" dirty="0"/>
              <a:t> </a:t>
            </a:r>
            <a:r>
              <a:rPr lang="en-US" altLang="zh-CN" b="0" dirty="0"/>
              <a:t>but</a:t>
            </a:r>
            <a:r>
              <a:rPr lang="zh-CN" altLang="en-US" b="0" dirty="0"/>
              <a:t> </a:t>
            </a:r>
            <a:r>
              <a:rPr lang="en-US" altLang="zh-CN" b="0" dirty="0"/>
              <a:t>cannot</a:t>
            </a:r>
            <a:r>
              <a:rPr lang="zh-CN" altLang="en-US" b="0" dirty="0"/>
              <a:t> </a:t>
            </a:r>
            <a:r>
              <a:rPr lang="en-US" altLang="zh-CN" b="0" dirty="0"/>
              <a:t>establish</a:t>
            </a:r>
            <a:r>
              <a:rPr lang="zh-CN" altLang="en-US" b="0" dirty="0"/>
              <a:t> </a:t>
            </a:r>
            <a:r>
              <a:rPr lang="en-US" altLang="zh-CN" b="0" dirty="0"/>
              <a:t>a</a:t>
            </a:r>
            <a:r>
              <a:rPr lang="zh-CN" altLang="en-US" b="0" dirty="0"/>
              <a:t> </a:t>
            </a:r>
            <a:r>
              <a:rPr lang="en-US" altLang="zh-CN" b="0" dirty="0"/>
              <a:t>network</a:t>
            </a:r>
            <a:r>
              <a:rPr lang="zh-CN" altLang="en-US" b="0" dirty="0"/>
              <a:t> </a:t>
            </a:r>
            <a:r>
              <a:rPr lang="en-US" altLang="zh-CN" b="0" dirty="0"/>
              <a:t>channel</a:t>
            </a:r>
            <a:r>
              <a:rPr lang="zh-CN" altLang="en-US" b="0" dirty="0"/>
              <a:t> </a:t>
            </a:r>
            <a:r>
              <a:rPr lang="en-US" altLang="zh-CN" b="0" dirty="0"/>
              <a:t>between</a:t>
            </a:r>
            <a:r>
              <a:rPr lang="zh-CN" altLang="en-US" b="0" dirty="0"/>
              <a:t> </a:t>
            </a:r>
            <a:r>
              <a:rPr lang="en-US" altLang="zh-CN" b="0" dirty="0"/>
              <a:t>functions.</a:t>
            </a:r>
            <a:r>
              <a:rPr lang="zh-CN" altLang="en-US" b="0" dirty="0"/>
              <a:t> </a:t>
            </a:r>
            <a:r>
              <a:rPr lang="en-US" altLang="zh-CN" b="0" dirty="0"/>
              <a:t>So</a:t>
            </a:r>
            <a:r>
              <a:rPr lang="zh-CN" altLang="en-US" b="0" dirty="0"/>
              <a:t> </a:t>
            </a:r>
            <a:r>
              <a:rPr lang="en-US" altLang="zh-CN" b="0" dirty="0"/>
              <a:t>unlike</a:t>
            </a:r>
            <a:r>
              <a:rPr lang="zh-CN" altLang="en-US" b="0" dirty="0"/>
              <a:t> </a:t>
            </a:r>
            <a:r>
              <a:rPr lang="en-US" altLang="zh-CN" b="0" dirty="0"/>
              <a:t>VM-based</a:t>
            </a:r>
            <a:r>
              <a:rPr lang="zh-CN" altLang="en-US" b="0" dirty="0"/>
              <a:t> </a:t>
            </a:r>
            <a:r>
              <a:rPr lang="en-US" altLang="zh-CN" b="0" dirty="0"/>
              <a:t>approaches</a:t>
            </a:r>
            <a:r>
              <a:rPr lang="zh-CN" altLang="en-US" b="0" dirty="0"/>
              <a:t> </a:t>
            </a:r>
            <a:r>
              <a:rPr lang="en-US" altLang="zh-CN" b="0" dirty="0"/>
              <a:t>which</a:t>
            </a:r>
            <a:r>
              <a:rPr lang="zh-CN" altLang="en-US" b="0" dirty="0"/>
              <a:t> </a:t>
            </a:r>
            <a:r>
              <a:rPr lang="en-US" altLang="zh-CN" b="0" dirty="0"/>
              <a:t>spawn</a:t>
            </a:r>
            <a:r>
              <a:rPr lang="zh-CN" altLang="en-US" b="0" dirty="0"/>
              <a:t> </a:t>
            </a:r>
            <a:r>
              <a:rPr lang="en-US" altLang="zh-CN" b="0" dirty="0"/>
              <a:t>VM</a:t>
            </a:r>
            <a:r>
              <a:rPr lang="zh-CN" altLang="en-US" b="0" dirty="0"/>
              <a:t> </a:t>
            </a:r>
            <a:r>
              <a:rPr lang="en-US" altLang="zh-CN" b="0" dirty="0"/>
              <a:t>in</a:t>
            </a:r>
            <a:r>
              <a:rPr lang="zh-CN" altLang="en-US" b="0" dirty="0"/>
              <a:t> </a:t>
            </a:r>
            <a:r>
              <a:rPr lang="en-US" altLang="zh-CN" b="0" dirty="0"/>
              <a:t>both</a:t>
            </a:r>
            <a:r>
              <a:rPr lang="zh-CN" altLang="en-US" b="0" dirty="0"/>
              <a:t> </a:t>
            </a:r>
            <a:r>
              <a:rPr lang="en-US" altLang="zh-CN" b="0" dirty="0"/>
              <a:t>source</a:t>
            </a:r>
            <a:r>
              <a:rPr lang="zh-CN" altLang="en-US" b="0" dirty="0"/>
              <a:t> </a:t>
            </a:r>
            <a:r>
              <a:rPr lang="en-US" altLang="zh-CN" b="0" dirty="0"/>
              <a:t>and</a:t>
            </a:r>
            <a:r>
              <a:rPr lang="zh-CN" altLang="en-US" b="0" dirty="0"/>
              <a:t> </a:t>
            </a:r>
            <a:r>
              <a:rPr lang="en-US" altLang="zh-CN" b="0" dirty="0"/>
              <a:t>destination</a:t>
            </a:r>
            <a:r>
              <a:rPr lang="zh-CN" altLang="en-US" b="0" dirty="0"/>
              <a:t> </a:t>
            </a:r>
            <a:r>
              <a:rPr lang="en-US" altLang="zh-CN" b="0" dirty="0"/>
              <a:t>regions.</a:t>
            </a:r>
            <a:r>
              <a:rPr lang="zh-CN" altLang="en-US" b="0" dirty="0"/>
              <a:t> </a:t>
            </a:r>
            <a:r>
              <a:rPr lang="en-US" altLang="zh-CN" b="0" dirty="0"/>
              <a:t>We</a:t>
            </a:r>
            <a:r>
              <a:rPr lang="zh-CN" altLang="en-US" b="0" dirty="0"/>
              <a:t> </a:t>
            </a:r>
            <a:r>
              <a:rPr lang="en-US" altLang="zh-CN" b="0" dirty="0"/>
              <a:t>only</a:t>
            </a:r>
            <a:r>
              <a:rPr lang="zh-CN" altLang="en-US" b="0" dirty="0"/>
              <a:t> </a:t>
            </a:r>
            <a:r>
              <a:rPr lang="en-US" altLang="zh-CN" b="0" dirty="0"/>
              <a:t>run</a:t>
            </a:r>
            <a:r>
              <a:rPr lang="zh-CN" altLang="en-US" b="0" dirty="0"/>
              <a:t> </a:t>
            </a:r>
            <a:r>
              <a:rPr lang="en-US" altLang="zh-CN" b="0" dirty="0"/>
              <a:t>our</a:t>
            </a:r>
            <a:r>
              <a:rPr lang="zh-CN" altLang="en-US" b="0" dirty="0"/>
              <a:t> </a:t>
            </a:r>
            <a:r>
              <a:rPr lang="en-US" altLang="zh-CN" b="0" dirty="0"/>
              <a:t>replicator</a:t>
            </a:r>
            <a:r>
              <a:rPr lang="zh-CN" altLang="en-US" b="0" dirty="0"/>
              <a:t> </a:t>
            </a:r>
            <a:r>
              <a:rPr lang="en-US" altLang="zh-CN" b="0" dirty="0"/>
              <a:t>functions</a:t>
            </a:r>
            <a:r>
              <a:rPr lang="zh-CN" altLang="en-US" b="0" dirty="0"/>
              <a:t> </a:t>
            </a:r>
            <a:r>
              <a:rPr lang="en-US" altLang="zh-CN" b="0" dirty="0"/>
              <a:t>in</a:t>
            </a:r>
            <a:r>
              <a:rPr lang="zh-CN" altLang="en-US" b="0" dirty="0"/>
              <a:t> </a:t>
            </a:r>
            <a:r>
              <a:rPr lang="en-US" altLang="zh-CN" b="0" dirty="0"/>
              <a:t>either</a:t>
            </a:r>
            <a:r>
              <a:rPr lang="zh-CN" altLang="en-US" b="0" dirty="0"/>
              <a:t> </a:t>
            </a:r>
            <a:r>
              <a:rPr lang="en-US" altLang="zh-CN" b="0" dirty="0"/>
              <a:t>the</a:t>
            </a:r>
            <a:r>
              <a:rPr lang="zh-CN" altLang="en-US" b="0" dirty="0"/>
              <a:t> </a:t>
            </a:r>
            <a:r>
              <a:rPr lang="en-US" altLang="zh-CN" b="0" dirty="0"/>
              <a:t>source</a:t>
            </a:r>
            <a:r>
              <a:rPr lang="zh-CN" altLang="en-US" b="0" dirty="0"/>
              <a:t> </a:t>
            </a:r>
            <a:r>
              <a:rPr lang="en-US" altLang="zh-CN" b="0" dirty="0"/>
              <a:t>or</a:t>
            </a:r>
            <a:r>
              <a:rPr lang="zh-CN" altLang="en-US" b="0" dirty="0"/>
              <a:t> </a:t>
            </a:r>
            <a:r>
              <a:rPr lang="en-US" altLang="zh-CN" b="0" dirty="0"/>
              <a:t>the</a:t>
            </a:r>
            <a:r>
              <a:rPr lang="zh-CN" altLang="en-US" b="0" dirty="0"/>
              <a:t> </a:t>
            </a:r>
            <a:r>
              <a:rPr lang="en-US" altLang="zh-CN" b="0" dirty="0"/>
              <a:t>destination</a:t>
            </a:r>
            <a:r>
              <a:rPr lang="zh-CN" altLang="en-US" b="0" dirty="0"/>
              <a:t> </a:t>
            </a:r>
            <a:r>
              <a:rPr lang="en-US" altLang="zh-CN" b="0" dirty="0"/>
              <a:t>region</a:t>
            </a:r>
            <a:r>
              <a:rPr lang="zh-CN" altLang="en-US" b="0" dirty="0"/>
              <a:t> </a:t>
            </a:r>
            <a:r>
              <a:rPr lang="en-US" altLang="zh-CN" b="0" dirty="0"/>
              <a:t>according</a:t>
            </a:r>
            <a:r>
              <a:rPr lang="zh-CN" altLang="en-US" b="0" dirty="0"/>
              <a:t> </a:t>
            </a:r>
            <a:r>
              <a:rPr lang="en-US" altLang="zh-CN" b="0" dirty="0"/>
              <a:t>to</a:t>
            </a:r>
            <a:r>
              <a:rPr lang="zh-CN" altLang="en-US" b="0" dirty="0"/>
              <a:t> </a:t>
            </a:r>
            <a:r>
              <a:rPr lang="en-US" altLang="zh-CN" b="0" dirty="0"/>
              <a:t>the</a:t>
            </a:r>
            <a:r>
              <a:rPr lang="zh-CN" altLang="en-US" b="0" dirty="0"/>
              <a:t> </a:t>
            </a:r>
            <a:r>
              <a:rPr lang="en-US" altLang="zh-CN" b="0" dirty="0"/>
              <a:t>replication</a:t>
            </a:r>
            <a:r>
              <a:rPr lang="zh-CN" altLang="en-US" b="0" dirty="0"/>
              <a:t> </a:t>
            </a:r>
            <a:r>
              <a:rPr lang="en-US" altLang="zh-CN" b="0" dirty="0"/>
              <a:t>plan.</a:t>
            </a:r>
            <a:r>
              <a:rPr lang="zh-CN" altLang="en-US" b="0" dirty="0"/>
              <a:t> </a:t>
            </a:r>
            <a:r>
              <a:rPr lang="en-US" altLang="zh-CN" b="0" dirty="0"/>
              <a:t>Second,</a:t>
            </a:r>
            <a:r>
              <a:rPr lang="zh-CN" altLang="en-US" b="0" dirty="0"/>
              <a:t> </a:t>
            </a:r>
            <a:r>
              <a:rPr lang="en-US" altLang="zh-CN" b="0" dirty="0"/>
              <a:t>we</a:t>
            </a:r>
            <a:r>
              <a:rPr lang="zh-CN" altLang="en-US" b="0" dirty="0"/>
              <a:t> </a:t>
            </a:r>
            <a:r>
              <a:rPr lang="en-US" altLang="zh-CN" b="0" dirty="0"/>
              <a:t>decouple</a:t>
            </a:r>
            <a:r>
              <a:rPr lang="zh-CN" altLang="en-US" b="0" dirty="0"/>
              <a:t> </a:t>
            </a:r>
            <a:r>
              <a:rPr lang="en-US" altLang="zh-CN" b="0" dirty="0"/>
              <a:t>the</a:t>
            </a:r>
            <a:r>
              <a:rPr lang="zh-CN" altLang="en-US" b="0" dirty="0"/>
              <a:t> </a:t>
            </a:r>
            <a:r>
              <a:rPr lang="en-US" altLang="zh-CN" b="0" dirty="0"/>
              <a:t>planner</a:t>
            </a:r>
            <a:r>
              <a:rPr lang="zh-CN" altLang="en-US" b="0" dirty="0"/>
              <a:t> </a:t>
            </a:r>
            <a:r>
              <a:rPr lang="en-US" altLang="zh-CN" b="0" dirty="0"/>
              <a:t>and</a:t>
            </a:r>
            <a:r>
              <a:rPr lang="zh-CN" altLang="en-US" b="0" dirty="0"/>
              <a:t> </a:t>
            </a:r>
            <a:r>
              <a:rPr lang="en-US" altLang="zh-CN" b="0" dirty="0"/>
              <a:t>replicator,</a:t>
            </a:r>
            <a:r>
              <a:rPr lang="zh-CN" altLang="en-US" b="0" dirty="0"/>
              <a:t> </a:t>
            </a:r>
            <a:r>
              <a:rPr lang="en-US" altLang="zh-CN" b="0" dirty="0"/>
              <a:t>but</a:t>
            </a:r>
            <a:r>
              <a:rPr lang="zh-CN" altLang="en-US" b="0" dirty="0"/>
              <a:t> </a:t>
            </a:r>
            <a:r>
              <a:rPr lang="en-US" altLang="zh-CN" b="0" dirty="0"/>
              <a:t>like</a:t>
            </a:r>
            <a:r>
              <a:rPr lang="zh-CN" altLang="en-US" b="0" dirty="0"/>
              <a:t> </a:t>
            </a:r>
            <a:r>
              <a:rPr lang="en-US" altLang="zh-CN" b="0" dirty="0"/>
              <a:t>prior</a:t>
            </a:r>
            <a:r>
              <a:rPr lang="zh-CN" altLang="en-US" b="0" dirty="0"/>
              <a:t> </a:t>
            </a:r>
            <a:r>
              <a:rPr lang="en-US" altLang="zh-CN" b="0" dirty="0"/>
              <a:t>work</a:t>
            </a:r>
            <a:r>
              <a:rPr lang="zh-CN" altLang="en-US" b="0" dirty="0"/>
              <a:t> </a:t>
            </a:r>
            <a:r>
              <a:rPr lang="en-US" altLang="zh-CN" b="0" dirty="0"/>
              <a:t>has</a:t>
            </a:r>
            <a:r>
              <a:rPr lang="zh-CN" altLang="en-US" b="0" dirty="0"/>
              <a:t> </a:t>
            </a:r>
            <a:r>
              <a:rPr lang="en-US" altLang="zh-CN" b="0" dirty="0"/>
              <a:t>demonstrated,</a:t>
            </a:r>
            <a:r>
              <a:rPr lang="zh-CN" altLang="en-US" b="0" dirty="0"/>
              <a:t> </a:t>
            </a:r>
            <a:r>
              <a:rPr lang="en-US" altLang="zh-CN" b="0" dirty="0"/>
              <a:t>function</a:t>
            </a:r>
            <a:r>
              <a:rPr lang="zh-CN" altLang="en-US" b="0" dirty="0"/>
              <a:t> </a:t>
            </a:r>
            <a:r>
              <a:rPr lang="en-US" altLang="zh-CN" b="0" dirty="0"/>
              <a:t>invocation</a:t>
            </a:r>
            <a:r>
              <a:rPr lang="zh-CN" altLang="en-US" b="0" dirty="0"/>
              <a:t> </a:t>
            </a:r>
            <a:r>
              <a:rPr lang="en-US" altLang="zh-CN" b="0" dirty="0"/>
              <a:t>has</a:t>
            </a:r>
            <a:r>
              <a:rPr lang="zh-CN" altLang="en-US" b="0" dirty="0"/>
              <a:t> </a:t>
            </a:r>
            <a:r>
              <a:rPr lang="en-US" altLang="zh-CN" b="0" dirty="0"/>
              <a:t>overhead,</a:t>
            </a:r>
            <a:r>
              <a:rPr lang="zh-CN" altLang="en-US" b="0" dirty="0"/>
              <a:t> </a:t>
            </a:r>
            <a:r>
              <a:rPr lang="en-US" altLang="zh-CN" b="0" dirty="0"/>
              <a:t>so</a:t>
            </a:r>
            <a:r>
              <a:rPr lang="zh-CN" altLang="en-US" b="0" dirty="0"/>
              <a:t> </a:t>
            </a:r>
            <a:r>
              <a:rPr lang="en-US" altLang="zh-CN" b="0" dirty="0"/>
              <a:t>we</a:t>
            </a:r>
            <a:r>
              <a:rPr lang="zh-CN" altLang="en-US" b="0" dirty="0"/>
              <a:t> </a:t>
            </a:r>
            <a:r>
              <a:rPr lang="en-US" altLang="zh-CN" b="0" dirty="0"/>
              <a:t>opportunistically</a:t>
            </a:r>
            <a:r>
              <a:rPr lang="zh-CN" altLang="en-US" b="0" dirty="0"/>
              <a:t> </a:t>
            </a:r>
            <a:r>
              <a:rPr lang="en-US" altLang="zh-CN" b="0" dirty="0"/>
              <a:t>fuse</a:t>
            </a:r>
            <a:r>
              <a:rPr lang="zh-CN" altLang="en-US" b="0" dirty="0"/>
              <a:t> </a:t>
            </a:r>
            <a:r>
              <a:rPr lang="en-US" altLang="zh-CN" b="0" dirty="0"/>
              <a:t>them</a:t>
            </a:r>
            <a:r>
              <a:rPr lang="zh-CN" altLang="en-US" b="0" dirty="0"/>
              <a:t> </a:t>
            </a:r>
            <a:r>
              <a:rPr lang="en-US" altLang="zh-CN" b="0" dirty="0"/>
              <a:t>for</a:t>
            </a:r>
            <a:r>
              <a:rPr lang="zh-CN" altLang="en-US" b="0" dirty="0"/>
              <a:t> </a:t>
            </a:r>
            <a:r>
              <a:rPr lang="en-US" altLang="zh-CN" b="0" dirty="0"/>
              <a:t>tiny</a:t>
            </a:r>
            <a:r>
              <a:rPr lang="zh-CN" altLang="en-US" b="0" dirty="0"/>
              <a:t> </a:t>
            </a:r>
            <a:r>
              <a:rPr lang="en-US" altLang="zh-CN" b="0" dirty="0"/>
              <a:t>objects</a:t>
            </a:r>
            <a:r>
              <a:rPr lang="zh-CN" altLang="en-US" b="0" dirty="0"/>
              <a:t> </a:t>
            </a:r>
            <a:r>
              <a:rPr lang="en-US" altLang="zh-CN" b="0" dirty="0"/>
              <a:t>to</a:t>
            </a:r>
            <a:r>
              <a:rPr lang="zh-CN" altLang="en-US" b="0" dirty="0"/>
              <a:t> </a:t>
            </a:r>
            <a:r>
              <a:rPr lang="en-US" altLang="zh-CN" b="0" dirty="0"/>
              <a:t>reduce</a:t>
            </a:r>
            <a:r>
              <a:rPr lang="zh-CN" altLang="en-US" b="0" dirty="0"/>
              <a:t> </a:t>
            </a:r>
            <a:r>
              <a:rPr lang="en-US" altLang="zh-CN" b="0" dirty="0"/>
              <a:t>the</a:t>
            </a:r>
            <a:r>
              <a:rPr lang="zh-CN" altLang="en-US" b="0" dirty="0"/>
              <a:t> </a:t>
            </a:r>
            <a:r>
              <a:rPr lang="en-US" altLang="zh-CN" b="0" dirty="0"/>
              <a:t>overhead.</a:t>
            </a:r>
          </a:p>
          <a:p>
            <a:endParaRPr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10</a:t>
            </a:fld>
            <a:endParaRPr kumimoji="1" lang="zh-CN" altLang="en-US"/>
          </a:p>
        </p:txBody>
      </p:sp>
    </p:spTree>
    <p:extLst>
      <p:ext uri="{BB962C8B-B14F-4D97-AF65-F5344CB8AC3E}">
        <p14:creationId xmlns:p14="http://schemas.microsoft.com/office/powerpoint/2010/main" val="3419542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D1630-A34E-63F3-9149-22751936467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E3814A7-0D92-6A17-92D5-052CD87CE1D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4AA4F5E-E5E1-56CD-1363-BAA94F546994}"/>
              </a:ext>
            </a:extLst>
          </p:cNvPr>
          <p:cNvSpPr>
            <a:spLocks noGrp="1"/>
          </p:cNvSpPr>
          <p:nvPr>
            <p:ph type="body" idx="1"/>
          </p:nvPr>
        </p:nvSpPr>
        <p:spPr/>
        <p:txBody>
          <a:bodyPr/>
          <a:lstStyle/>
          <a:p>
            <a:r>
              <a:rPr lang="en-US" altLang="zh-CN" dirty="0"/>
              <a:t>Before</a:t>
            </a:r>
            <a:r>
              <a:rPr lang="zh-CN" altLang="en-US" dirty="0"/>
              <a:t> </a:t>
            </a:r>
            <a:r>
              <a:rPr lang="en-US" altLang="zh-CN" dirty="0"/>
              <a:t>we</a:t>
            </a:r>
            <a:r>
              <a:rPr lang="zh-CN" altLang="en-US" dirty="0"/>
              <a:t> </a:t>
            </a:r>
            <a:r>
              <a:rPr lang="en-US" altLang="zh-CN" dirty="0"/>
              <a:t>touch</a:t>
            </a:r>
            <a:r>
              <a:rPr lang="zh-CN" altLang="en-US" dirty="0"/>
              <a:t> </a:t>
            </a:r>
            <a:r>
              <a:rPr lang="en-US" altLang="zh-CN" dirty="0"/>
              <a:t>the</a:t>
            </a:r>
            <a:r>
              <a:rPr lang="zh-CN" altLang="en-US" dirty="0"/>
              <a:t> </a:t>
            </a:r>
            <a:r>
              <a:rPr lang="en-US" altLang="zh-CN" dirty="0"/>
              <a:t>performance</a:t>
            </a:r>
            <a:r>
              <a:rPr lang="zh-CN" altLang="en-US" dirty="0"/>
              <a:t> </a:t>
            </a:r>
            <a:r>
              <a:rPr lang="en-US" altLang="zh-CN" dirty="0"/>
              <a:t>optimization,</a:t>
            </a:r>
            <a:r>
              <a:rPr lang="zh-CN" altLang="en-US" dirty="0"/>
              <a:t> </a:t>
            </a:r>
            <a:r>
              <a:rPr lang="en-US" altLang="zh-CN" dirty="0"/>
              <a:t>we</a:t>
            </a:r>
            <a:r>
              <a:rPr lang="zh-CN" altLang="en-US" dirty="0"/>
              <a:t> </a:t>
            </a:r>
            <a:r>
              <a:rPr lang="en-US" altLang="zh-CN" dirty="0"/>
              <a:t>have</a:t>
            </a:r>
            <a:r>
              <a:rPr lang="zh-CN" altLang="en-US" dirty="0"/>
              <a:t> </a:t>
            </a:r>
            <a:r>
              <a:rPr lang="en-US" altLang="zh-CN" dirty="0"/>
              <a:t>to</a:t>
            </a:r>
            <a:r>
              <a:rPr lang="zh-CN" altLang="en-US" dirty="0"/>
              <a:t> </a:t>
            </a:r>
            <a:r>
              <a:rPr lang="en-US" altLang="zh-CN" dirty="0"/>
              <a:t>ensure</a:t>
            </a:r>
            <a:r>
              <a:rPr lang="zh-CN" altLang="en-US" dirty="0"/>
              <a:t> </a:t>
            </a:r>
            <a:r>
              <a:rPr lang="en-US" altLang="zh-CN" dirty="0"/>
              <a:t>the</a:t>
            </a:r>
            <a:r>
              <a:rPr lang="zh-CN" altLang="en-US" dirty="0"/>
              <a:t> </a:t>
            </a:r>
            <a:r>
              <a:rPr lang="en-US" altLang="zh-CN" dirty="0"/>
              <a:t>correctness,</a:t>
            </a:r>
            <a:r>
              <a:rPr lang="zh-CN" altLang="en-US" dirty="0"/>
              <a:t> </a:t>
            </a:r>
            <a:r>
              <a:rPr lang="en-US" altLang="zh-CN" dirty="0"/>
              <a:t>which</a:t>
            </a:r>
            <a:r>
              <a:rPr lang="zh-CN" altLang="en-US" dirty="0"/>
              <a:t> </a:t>
            </a:r>
            <a:r>
              <a:rPr lang="en-US" altLang="zh-CN" dirty="0"/>
              <a:t>means</a:t>
            </a:r>
            <a:r>
              <a:rPr lang="zh-CN" altLang="en-US" dirty="0"/>
              <a:t> </a:t>
            </a:r>
            <a:r>
              <a:rPr lang="en-US" altLang="zh-CN" dirty="0"/>
              <a:t>for</a:t>
            </a:r>
            <a:r>
              <a:rPr lang="zh-CN" altLang="en-US" dirty="0"/>
              <a:t> </a:t>
            </a:r>
            <a:r>
              <a:rPr lang="en-US" altLang="zh-CN" dirty="0"/>
              <a:t>every</a:t>
            </a:r>
            <a:r>
              <a:rPr lang="zh-CN" altLang="en-US" dirty="0"/>
              <a:t> </a:t>
            </a:r>
            <a:r>
              <a:rPr lang="en-US" altLang="zh-CN" dirty="0"/>
              <a:t>object,</a:t>
            </a:r>
            <a:r>
              <a:rPr lang="zh-CN" altLang="en-US" dirty="0"/>
              <a:t> </a:t>
            </a:r>
            <a:r>
              <a:rPr lang="en-US" altLang="zh-CN" dirty="0"/>
              <a:t>the</a:t>
            </a:r>
            <a:r>
              <a:rPr lang="zh-CN" altLang="en-US" dirty="0"/>
              <a:t> </a:t>
            </a:r>
            <a:r>
              <a:rPr lang="en-US" altLang="zh-CN" dirty="0"/>
              <a:t>exact</a:t>
            </a:r>
            <a:r>
              <a:rPr lang="zh-CN" altLang="en-US" dirty="0"/>
              <a:t> </a:t>
            </a:r>
            <a:r>
              <a:rPr lang="en-US" altLang="zh-CN" dirty="0"/>
              <a:t>same</a:t>
            </a:r>
            <a:r>
              <a:rPr lang="zh-CN" altLang="en-US" dirty="0"/>
              <a:t> </a:t>
            </a:r>
            <a:r>
              <a:rPr lang="en-US" altLang="zh-CN" dirty="0"/>
              <a:t>object</a:t>
            </a:r>
            <a:r>
              <a:rPr lang="zh-CN" altLang="en-US" dirty="0"/>
              <a:t> </a:t>
            </a:r>
            <a:r>
              <a:rPr lang="en-US" altLang="zh-CN" dirty="0"/>
              <a:t>or</a:t>
            </a:r>
            <a:r>
              <a:rPr lang="zh-CN" altLang="en-US" dirty="0"/>
              <a:t> </a:t>
            </a:r>
            <a:r>
              <a:rPr lang="en-US" altLang="zh-CN" dirty="0"/>
              <a:t>a</a:t>
            </a:r>
            <a:r>
              <a:rPr lang="zh-CN" altLang="en-US" dirty="0"/>
              <a:t> </a:t>
            </a:r>
            <a:r>
              <a:rPr lang="en-US" altLang="zh-CN" dirty="0"/>
              <a:t>newer</a:t>
            </a:r>
            <a:r>
              <a:rPr lang="zh-CN" altLang="en-US" dirty="0"/>
              <a:t> </a:t>
            </a:r>
            <a:r>
              <a:rPr lang="en-US" altLang="zh-CN" dirty="0"/>
              <a:t>version</a:t>
            </a:r>
            <a:r>
              <a:rPr lang="zh-CN" altLang="en-US" dirty="0"/>
              <a:t> </a:t>
            </a:r>
            <a:r>
              <a:rPr lang="en-US" altLang="zh-CN" dirty="0"/>
              <a:t>has</a:t>
            </a:r>
            <a:r>
              <a:rPr lang="zh-CN" altLang="en-US" dirty="0"/>
              <a:t> </a:t>
            </a:r>
            <a:r>
              <a:rPr lang="en-US" altLang="zh-CN" dirty="0"/>
              <a:t>to</a:t>
            </a:r>
            <a:r>
              <a:rPr lang="zh-CN" altLang="en-US" dirty="0"/>
              <a:t> </a:t>
            </a:r>
            <a:r>
              <a:rPr lang="en-US" altLang="zh-CN" dirty="0"/>
              <a:t>be</a:t>
            </a:r>
            <a:r>
              <a:rPr lang="zh-CN" altLang="en-US" dirty="0"/>
              <a:t> </a:t>
            </a:r>
            <a:r>
              <a:rPr lang="en-US" altLang="zh-CN" dirty="0"/>
              <a:t>eventually</a:t>
            </a:r>
            <a:r>
              <a:rPr lang="zh-CN" altLang="en-US" dirty="0"/>
              <a:t> </a:t>
            </a:r>
            <a:r>
              <a:rPr lang="en-US" altLang="zh-CN" dirty="0"/>
              <a:t>replicated</a:t>
            </a:r>
            <a:r>
              <a:rPr lang="zh-CN" altLang="en-US" dirty="0"/>
              <a:t> </a:t>
            </a:r>
            <a:r>
              <a:rPr lang="en-US" altLang="zh-CN" dirty="0"/>
              <a:t>to</a:t>
            </a:r>
            <a:r>
              <a:rPr lang="zh-CN" altLang="en-US" dirty="0"/>
              <a:t> </a:t>
            </a:r>
            <a:r>
              <a:rPr lang="en-US" altLang="zh-CN" dirty="0"/>
              <a:t>the</a:t>
            </a:r>
            <a:r>
              <a:rPr lang="zh-CN" altLang="en-US" dirty="0"/>
              <a:t> </a:t>
            </a:r>
            <a:r>
              <a:rPr lang="en-US" altLang="zh-CN" dirty="0"/>
              <a:t>destination.</a:t>
            </a:r>
            <a:r>
              <a:rPr lang="zh-CN" altLang="en-US" dirty="0"/>
              <a:t> </a:t>
            </a:r>
            <a:r>
              <a:rPr lang="en-US" altLang="zh-CN" dirty="0"/>
              <a:t>We</a:t>
            </a:r>
            <a:r>
              <a:rPr lang="zh-CN" altLang="en-US" dirty="0"/>
              <a:t> </a:t>
            </a:r>
            <a:r>
              <a:rPr lang="en-US" altLang="zh-CN" dirty="0"/>
              <a:t>identify</a:t>
            </a:r>
            <a:r>
              <a:rPr lang="zh-CN" altLang="en-US" dirty="0"/>
              <a:t> </a:t>
            </a:r>
            <a:r>
              <a:rPr lang="en-US" altLang="zh-CN" dirty="0"/>
              <a:t>there</a:t>
            </a:r>
            <a:r>
              <a:rPr lang="zh-CN" altLang="en-US" dirty="0"/>
              <a:t> </a:t>
            </a:r>
            <a:r>
              <a:rPr lang="en-US" altLang="zh-CN" dirty="0"/>
              <a:t>are</a:t>
            </a:r>
            <a:r>
              <a:rPr lang="zh-CN" altLang="en-US" dirty="0"/>
              <a:t> </a:t>
            </a:r>
            <a:r>
              <a:rPr lang="en-US" altLang="zh-CN" dirty="0"/>
              <a:t>two</a:t>
            </a:r>
            <a:r>
              <a:rPr lang="zh-CN" altLang="en-US" dirty="0"/>
              <a:t> </a:t>
            </a:r>
            <a:r>
              <a:rPr lang="en-US" altLang="zh-CN" dirty="0"/>
              <a:t>cases</a:t>
            </a:r>
            <a:r>
              <a:rPr lang="zh-CN" altLang="en-US" dirty="0"/>
              <a:t> </a:t>
            </a:r>
            <a:r>
              <a:rPr lang="en-US" altLang="zh-CN" dirty="0"/>
              <a:t>that</a:t>
            </a:r>
            <a:r>
              <a:rPr lang="zh-CN" altLang="en-US" dirty="0"/>
              <a:t> </a:t>
            </a:r>
            <a:r>
              <a:rPr lang="en-US" altLang="zh-CN" dirty="0"/>
              <a:t>this</a:t>
            </a:r>
            <a:r>
              <a:rPr lang="zh-CN" altLang="en-US" dirty="0"/>
              <a:t> </a:t>
            </a:r>
            <a:r>
              <a:rPr lang="en-US" altLang="zh-CN" dirty="0"/>
              <a:t>promise</a:t>
            </a:r>
            <a:r>
              <a:rPr lang="zh-CN" altLang="en-US" dirty="0"/>
              <a:t> </a:t>
            </a:r>
            <a:r>
              <a:rPr lang="en-US" altLang="zh-CN" dirty="0"/>
              <a:t>can</a:t>
            </a:r>
            <a:r>
              <a:rPr lang="zh-CN" altLang="en-US" dirty="0"/>
              <a:t> </a:t>
            </a:r>
            <a:r>
              <a:rPr lang="en-US" altLang="zh-CN" dirty="0"/>
              <a:t>be</a:t>
            </a:r>
            <a:r>
              <a:rPr lang="zh-CN" altLang="en-US" dirty="0"/>
              <a:t> </a:t>
            </a:r>
            <a:r>
              <a:rPr lang="en-US" altLang="zh-CN" dirty="0"/>
              <a:t>broken.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a:t>
            </a:r>
            <a:r>
              <a:rPr lang="zh-CN" altLang="en-US" dirty="0"/>
              <a:t> </a:t>
            </a:r>
            <a:r>
              <a:rPr lang="en-US" altLang="zh-CN" dirty="0"/>
              <a:t>when</a:t>
            </a:r>
            <a:r>
              <a:rPr lang="zh-CN" altLang="en-US" dirty="0"/>
              <a:t> </a:t>
            </a:r>
            <a:r>
              <a:rPr lang="en-US" altLang="zh-CN" dirty="0"/>
              <a:t>a</a:t>
            </a:r>
            <a:r>
              <a:rPr lang="zh-CN" altLang="en-US" dirty="0"/>
              <a:t> </a:t>
            </a:r>
            <a:r>
              <a:rPr lang="en-US" altLang="zh-CN" dirty="0"/>
              <a:t>replication</a:t>
            </a:r>
            <a:r>
              <a:rPr lang="zh-CN" altLang="en-US" dirty="0"/>
              <a:t> </a:t>
            </a:r>
            <a:r>
              <a:rPr lang="en-US" altLang="zh-CN" dirty="0"/>
              <a:t>task</a:t>
            </a:r>
            <a:r>
              <a:rPr lang="zh-CN" altLang="en-US" dirty="0"/>
              <a:t> </a:t>
            </a:r>
            <a:r>
              <a:rPr lang="en-US" altLang="zh-CN" dirty="0"/>
              <a:t>is</a:t>
            </a:r>
            <a:r>
              <a:rPr lang="zh-CN" altLang="en-US" dirty="0"/>
              <a:t> </a:t>
            </a:r>
            <a:r>
              <a:rPr lang="en-US" altLang="zh-CN" dirty="0"/>
              <a:t>still</a:t>
            </a:r>
            <a:r>
              <a:rPr lang="zh-CN" altLang="en-US" dirty="0"/>
              <a:t> </a:t>
            </a:r>
            <a:r>
              <a:rPr lang="en-US" altLang="zh-CN" dirty="0"/>
              <a:t>ongoing</a:t>
            </a:r>
            <a:r>
              <a:rPr lang="zh-CN" altLang="en-US" dirty="0"/>
              <a:t> </a:t>
            </a:r>
            <a:r>
              <a:rPr lang="en-US" altLang="zh-CN" dirty="0"/>
              <a:t>and</a:t>
            </a:r>
            <a:r>
              <a:rPr lang="zh-CN" altLang="en-US" dirty="0"/>
              <a:t> </a:t>
            </a:r>
            <a:r>
              <a:rPr lang="en-US" altLang="zh-CN" dirty="0"/>
              <a:t>a</a:t>
            </a:r>
            <a:r>
              <a:rPr lang="zh-CN" altLang="en-US" dirty="0"/>
              <a:t> </a:t>
            </a:r>
            <a:r>
              <a:rPr lang="en-US" altLang="zh-CN" dirty="0"/>
              <a:t>newer</a:t>
            </a:r>
            <a:r>
              <a:rPr lang="zh-CN" altLang="en-US" dirty="0"/>
              <a:t> </a:t>
            </a:r>
            <a:r>
              <a:rPr lang="en-US" altLang="zh-CN" dirty="0"/>
              <a:t>version</a:t>
            </a:r>
            <a:r>
              <a:rPr lang="zh-CN" altLang="en-US" dirty="0"/>
              <a:t> </a:t>
            </a:r>
            <a:r>
              <a:rPr lang="en-US" altLang="zh-CN" dirty="0"/>
              <a:t>of</a:t>
            </a:r>
            <a:r>
              <a:rPr lang="zh-CN" altLang="en-US" dirty="0"/>
              <a:t> </a:t>
            </a:r>
            <a:r>
              <a:rPr lang="en-US" altLang="zh-CN" dirty="0"/>
              <a:t>this</a:t>
            </a:r>
            <a:r>
              <a:rPr lang="zh-CN" altLang="en-US" dirty="0"/>
              <a:t> </a:t>
            </a:r>
            <a:r>
              <a:rPr lang="en-US" altLang="zh-CN" dirty="0"/>
              <a:t>object</a:t>
            </a:r>
            <a:r>
              <a:rPr lang="zh-CN" altLang="en-US" dirty="0"/>
              <a:t> </a:t>
            </a:r>
            <a:r>
              <a:rPr lang="en-US" altLang="zh-CN" dirty="0"/>
              <a:t>is</a:t>
            </a:r>
            <a:r>
              <a:rPr lang="zh-CN" altLang="en-US" dirty="0"/>
              <a:t> </a:t>
            </a:r>
            <a:r>
              <a:rPr lang="en-US" altLang="zh-CN" dirty="0"/>
              <a:t>created.</a:t>
            </a:r>
            <a:r>
              <a:rPr lang="zh-CN" altLang="en-US" dirty="0"/>
              <a:t> </a:t>
            </a:r>
            <a:r>
              <a:rPr lang="en-US" altLang="zh-CN" b="1" dirty="0"/>
              <a:t>(Next)</a:t>
            </a:r>
            <a:r>
              <a:rPr lang="zh-CN" altLang="en-US" b="0" dirty="0"/>
              <a:t> </a:t>
            </a:r>
            <a:r>
              <a:rPr lang="en-US" altLang="zh-CN" dirty="0"/>
              <a:t>Two</a:t>
            </a:r>
            <a:r>
              <a:rPr lang="zh-CN" altLang="en-US" dirty="0"/>
              <a:t> </a:t>
            </a:r>
            <a:r>
              <a:rPr lang="en-US" altLang="zh-CN" dirty="0"/>
              <a:t>tasks</a:t>
            </a:r>
            <a:r>
              <a:rPr lang="zh-CN" altLang="en-US" dirty="0"/>
              <a:t> </a:t>
            </a:r>
            <a:r>
              <a:rPr lang="en-US" altLang="zh-CN" dirty="0"/>
              <a:t>may</a:t>
            </a:r>
            <a:r>
              <a:rPr lang="zh-CN" altLang="en-US" dirty="0"/>
              <a:t> </a:t>
            </a:r>
            <a:r>
              <a:rPr lang="en-US" altLang="zh-CN" dirty="0"/>
              <a:t>try</a:t>
            </a:r>
            <a:r>
              <a:rPr lang="zh-CN" altLang="en-US" dirty="0"/>
              <a:t> </a:t>
            </a:r>
            <a:r>
              <a:rPr lang="en-US" altLang="zh-CN" dirty="0"/>
              <a:t>to</a:t>
            </a:r>
            <a:r>
              <a:rPr lang="zh-CN" altLang="en-US" dirty="0"/>
              <a:t> </a:t>
            </a:r>
            <a:r>
              <a:rPr lang="en-US" altLang="zh-CN" dirty="0"/>
              <a:t>call</a:t>
            </a:r>
            <a:r>
              <a:rPr lang="zh-CN" altLang="en-US" dirty="0"/>
              <a:t> </a:t>
            </a:r>
            <a:r>
              <a:rPr lang="en-US" altLang="zh-CN" dirty="0"/>
              <a:t>PUT</a:t>
            </a:r>
            <a:r>
              <a:rPr lang="zh-CN" altLang="en-US" dirty="0"/>
              <a:t> </a:t>
            </a:r>
            <a:r>
              <a:rPr lang="en-US" altLang="zh-CN" dirty="0"/>
              <a:t>object</a:t>
            </a:r>
            <a:r>
              <a:rPr lang="zh-CN" altLang="en-US" dirty="0"/>
              <a:t> </a:t>
            </a:r>
            <a:r>
              <a:rPr lang="en-US" altLang="zh-CN" dirty="0"/>
              <a:t>API</a:t>
            </a:r>
            <a:r>
              <a:rPr lang="zh-CN" altLang="en-US" dirty="0"/>
              <a:t> </a:t>
            </a:r>
            <a:r>
              <a:rPr lang="en-US" altLang="zh-CN" dirty="0"/>
              <a:t>concurrently.</a:t>
            </a:r>
            <a:r>
              <a:rPr lang="zh-CN" altLang="en-US" dirty="0"/>
              <a:t> </a:t>
            </a:r>
            <a:r>
              <a:rPr lang="en-US" altLang="zh-CN" dirty="0"/>
              <a:t>For</a:t>
            </a:r>
            <a:r>
              <a:rPr lang="zh-CN" altLang="en-US" dirty="0"/>
              <a:t> </a:t>
            </a:r>
            <a:r>
              <a:rPr lang="en-US" altLang="zh-CN" dirty="0"/>
              <a:t>object</a:t>
            </a:r>
            <a:r>
              <a:rPr lang="zh-CN" altLang="en-US" dirty="0"/>
              <a:t> </a:t>
            </a:r>
            <a:r>
              <a:rPr lang="en-US" altLang="zh-CN" dirty="0"/>
              <a:t>storage,</a:t>
            </a:r>
            <a:r>
              <a:rPr lang="zh-CN" altLang="en-US" dirty="0"/>
              <a:t> </a:t>
            </a:r>
            <a:r>
              <a:rPr lang="en-US" altLang="zh-CN" dirty="0"/>
              <a:t>it</a:t>
            </a:r>
            <a:r>
              <a:rPr lang="zh-CN" altLang="en-US" dirty="0"/>
              <a:t> </a:t>
            </a:r>
            <a:r>
              <a:rPr lang="en-US" altLang="zh-CN" dirty="0"/>
              <a:t>results</a:t>
            </a:r>
            <a:r>
              <a:rPr lang="zh-CN" altLang="en-US" dirty="0"/>
              <a:t> </a:t>
            </a:r>
            <a:r>
              <a:rPr lang="en-US" altLang="zh-CN" dirty="0"/>
              <a:t>in</a:t>
            </a:r>
            <a:r>
              <a:rPr lang="zh-CN" altLang="en-US" dirty="0"/>
              <a:t> </a:t>
            </a:r>
            <a:r>
              <a:rPr lang="en-US" altLang="zh-CN" dirty="0"/>
              <a:t>undefined</a:t>
            </a:r>
            <a:r>
              <a:rPr lang="zh-CN" altLang="en-US" dirty="0"/>
              <a:t> </a:t>
            </a:r>
            <a:r>
              <a:rPr lang="en-US" altLang="zh-CN" dirty="0"/>
              <a:t>behavior,</a:t>
            </a:r>
            <a:r>
              <a:rPr lang="zh-CN" altLang="en-US" dirty="0"/>
              <a:t> </a:t>
            </a:r>
            <a:r>
              <a:rPr lang="en-US" altLang="zh-CN" dirty="0"/>
              <a:t>which</a:t>
            </a:r>
            <a:r>
              <a:rPr lang="zh-CN" altLang="en-US" dirty="0"/>
              <a:t> </a:t>
            </a:r>
            <a:r>
              <a:rPr lang="en-US" altLang="zh-CN" dirty="0"/>
              <a:t>means</a:t>
            </a:r>
            <a:r>
              <a:rPr lang="zh-CN" altLang="en-US" dirty="0"/>
              <a:t> </a:t>
            </a:r>
            <a:r>
              <a:rPr lang="en-US" altLang="zh-CN" dirty="0"/>
              <a:t>it</a:t>
            </a:r>
            <a:r>
              <a:rPr lang="zh-CN" altLang="en-US" dirty="0"/>
              <a:t> </a:t>
            </a:r>
            <a:r>
              <a:rPr lang="en-US" altLang="zh-CN" dirty="0"/>
              <a:t>could</a:t>
            </a:r>
            <a:r>
              <a:rPr lang="zh-CN" altLang="en-US" dirty="0"/>
              <a:t> </a:t>
            </a:r>
            <a:r>
              <a:rPr lang="en-US" altLang="zh-CN" dirty="0"/>
              <a:t>v1,</a:t>
            </a:r>
            <a:r>
              <a:rPr lang="zh-CN" altLang="en-US" dirty="0"/>
              <a:t> </a:t>
            </a:r>
            <a:r>
              <a:rPr lang="en-US" altLang="zh-CN" dirty="0"/>
              <a:t>v2,</a:t>
            </a:r>
            <a:r>
              <a:rPr lang="zh-CN" altLang="en-US" dirty="0"/>
              <a:t> </a:t>
            </a:r>
            <a:r>
              <a:rPr lang="en-US" altLang="zh-CN" dirty="0"/>
              <a:t>or</a:t>
            </a:r>
            <a:r>
              <a:rPr lang="zh-CN" altLang="en-US" dirty="0"/>
              <a:t> </a:t>
            </a:r>
            <a:r>
              <a:rPr lang="en-US" altLang="zh-CN" dirty="0"/>
              <a:t>even</a:t>
            </a:r>
            <a:r>
              <a:rPr lang="zh-CN" altLang="en-US" dirty="0"/>
              <a:t> </a:t>
            </a:r>
            <a:r>
              <a:rPr lang="en-US" altLang="zh-CN" dirty="0"/>
              <a:t>corrupted.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Second,</a:t>
            </a:r>
            <a:r>
              <a:rPr lang="zh-CN" altLang="en-US" dirty="0"/>
              <a:t> </a:t>
            </a:r>
            <a:r>
              <a:rPr lang="en-US" altLang="zh-CN" dirty="0"/>
              <a:t>when</a:t>
            </a:r>
            <a:r>
              <a:rPr lang="zh-CN" altLang="en-US" dirty="0"/>
              <a:t> </a:t>
            </a:r>
            <a:r>
              <a:rPr lang="en-US" altLang="zh-CN" dirty="0"/>
              <a:t>we</a:t>
            </a:r>
            <a:r>
              <a:rPr lang="zh-CN" altLang="en-US" dirty="0"/>
              <a:t> </a:t>
            </a:r>
            <a:r>
              <a:rPr lang="en-US" altLang="zh-CN" dirty="0"/>
              <a:t>replicate</a:t>
            </a:r>
            <a:r>
              <a:rPr lang="zh-CN" altLang="en-US" dirty="0"/>
              <a:t> </a:t>
            </a:r>
            <a:r>
              <a:rPr lang="en-US" altLang="zh-CN" dirty="0"/>
              <a:t>a</a:t>
            </a:r>
            <a:r>
              <a:rPr lang="zh-CN" altLang="en-US" dirty="0"/>
              <a:t> </a:t>
            </a:r>
            <a:r>
              <a:rPr lang="en-US" altLang="zh-CN" dirty="0"/>
              <a:t>large</a:t>
            </a:r>
            <a:r>
              <a:rPr lang="zh-CN" altLang="en-US" dirty="0"/>
              <a:t> </a:t>
            </a:r>
            <a:r>
              <a:rPr lang="en-US" altLang="zh-CN" dirty="0"/>
              <a:t>object,</a:t>
            </a:r>
            <a:r>
              <a:rPr lang="zh-CN" altLang="en-US" dirty="0"/>
              <a:t> </a:t>
            </a:r>
            <a:r>
              <a:rPr lang="en-US" altLang="zh-CN" dirty="0"/>
              <a:t>we</a:t>
            </a:r>
            <a:r>
              <a:rPr lang="zh-CN" altLang="en-US" dirty="0"/>
              <a:t> </a:t>
            </a:r>
            <a:r>
              <a:rPr lang="en-US" altLang="zh-CN" dirty="0"/>
              <a:t>need</a:t>
            </a:r>
            <a:r>
              <a:rPr lang="zh-CN" altLang="en-US" dirty="0"/>
              <a:t> </a:t>
            </a:r>
            <a:r>
              <a:rPr lang="en-US" altLang="zh-CN" dirty="0"/>
              <a:t>to</a:t>
            </a:r>
            <a:r>
              <a:rPr lang="zh-CN" altLang="en-US" dirty="0"/>
              <a:t> </a:t>
            </a:r>
            <a:r>
              <a:rPr lang="en-US" altLang="zh-CN" dirty="0"/>
              <a:t>spawn</a:t>
            </a:r>
            <a:r>
              <a:rPr lang="zh-CN" altLang="en-US" dirty="0"/>
              <a:t> </a:t>
            </a:r>
            <a:r>
              <a:rPr lang="en-US" altLang="zh-CN" dirty="0"/>
              <a:t>multiple</a:t>
            </a:r>
            <a:r>
              <a:rPr lang="zh-CN" altLang="en-US" dirty="0"/>
              <a:t> </a:t>
            </a:r>
            <a:r>
              <a:rPr lang="en-US" altLang="zh-CN" dirty="0"/>
              <a:t>parallel</a:t>
            </a:r>
            <a:r>
              <a:rPr lang="zh-CN" altLang="en-US" dirty="0"/>
              <a:t> </a:t>
            </a:r>
            <a:r>
              <a:rPr lang="en-US" altLang="zh-CN" dirty="0"/>
              <a:t>replicator</a:t>
            </a:r>
            <a:r>
              <a:rPr lang="zh-CN" altLang="en-US" dirty="0"/>
              <a:t> </a:t>
            </a:r>
            <a:r>
              <a:rPr lang="en-US" altLang="zh-CN" dirty="0"/>
              <a:t>functions.</a:t>
            </a:r>
            <a:r>
              <a:rPr lang="zh-CN" altLang="en-US" dirty="0"/>
              <a:t> </a:t>
            </a:r>
            <a:r>
              <a:rPr lang="en-US" altLang="zh-CN" dirty="0"/>
              <a:t>These</a:t>
            </a:r>
            <a:r>
              <a:rPr lang="zh-CN" altLang="en-US" dirty="0"/>
              <a:t> </a:t>
            </a:r>
            <a:r>
              <a:rPr lang="en-US" altLang="zh-CN" dirty="0"/>
              <a:t>functions</a:t>
            </a:r>
            <a:r>
              <a:rPr lang="zh-CN" altLang="en-US" dirty="0"/>
              <a:t> </a:t>
            </a:r>
            <a:r>
              <a:rPr lang="en-US" altLang="zh-CN" dirty="0"/>
              <a:t>cannot</a:t>
            </a:r>
            <a:r>
              <a:rPr lang="zh-CN" altLang="en-US" dirty="0"/>
              <a:t> </a:t>
            </a:r>
            <a:r>
              <a:rPr lang="en-US" altLang="zh-CN" dirty="0"/>
              <a:t>be</a:t>
            </a:r>
            <a:r>
              <a:rPr lang="zh-CN" altLang="en-US" dirty="0"/>
              <a:t> </a:t>
            </a:r>
            <a:r>
              <a:rPr lang="en-US" altLang="zh-CN" dirty="0"/>
              <a:t>created</a:t>
            </a:r>
            <a:r>
              <a:rPr lang="zh-CN" altLang="en-US" dirty="0"/>
              <a:t> </a:t>
            </a:r>
            <a:r>
              <a:rPr lang="en-US" altLang="zh-CN" dirty="0"/>
              <a:t>at</a:t>
            </a:r>
            <a:r>
              <a:rPr lang="zh-CN" altLang="en-US" dirty="0"/>
              <a:t> </a:t>
            </a:r>
            <a:r>
              <a:rPr lang="en-US" altLang="zh-CN" dirty="0"/>
              <a:t>the</a:t>
            </a:r>
            <a:r>
              <a:rPr lang="zh-CN" altLang="en-US" dirty="0"/>
              <a:t> </a:t>
            </a:r>
            <a:r>
              <a:rPr lang="en-US" altLang="zh-CN" dirty="0"/>
              <a:t>exact</a:t>
            </a:r>
            <a:r>
              <a:rPr lang="zh-CN" altLang="en-US" dirty="0"/>
              <a:t> </a:t>
            </a:r>
            <a:r>
              <a:rPr lang="en-US" altLang="zh-CN" dirty="0"/>
              <a:t>same</a:t>
            </a:r>
            <a:r>
              <a:rPr lang="zh-CN" altLang="en-US" dirty="0"/>
              <a:t> </a:t>
            </a:r>
            <a:r>
              <a:rPr lang="en-US" altLang="zh-CN" dirty="0"/>
              <a:t>time,</a:t>
            </a:r>
            <a:r>
              <a:rPr lang="zh-CN" altLang="en-US" dirty="0"/>
              <a:t> </a:t>
            </a:r>
            <a:r>
              <a:rPr lang="en-US" altLang="zh-CN" b="1" dirty="0"/>
              <a:t>(Next)</a:t>
            </a:r>
            <a:r>
              <a:rPr lang="zh-CN" altLang="en-US" dirty="0"/>
              <a:t> </a:t>
            </a:r>
            <a:r>
              <a:rPr lang="en-US" altLang="zh-CN" dirty="0"/>
              <a:t>if</a:t>
            </a:r>
            <a:r>
              <a:rPr lang="zh-CN" altLang="en-US" dirty="0"/>
              <a:t> </a:t>
            </a:r>
            <a:r>
              <a:rPr lang="en-US" altLang="zh-CN" dirty="0"/>
              <a:t>the</a:t>
            </a:r>
            <a:r>
              <a:rPr lang="zh-CN" altLang="en-US" dirty="0"/>
              <a:t> </a:t>
            </a:r>
            <a:r>
              <a:rPr lang="en-US" altLang="zh-CN" dirty="0"/>
              <a:t>object</a:t>
            </a:r>
            <a:r>
              <a:rPr lang="zh-CN" altLang="en-US" dirty="0"/>
              <a:t> </a:t>
            </a:r>
            <a:r>
              <a:rPr lang="en-US" altLang="zh-CN" dirty="0"/>
              <a:t>is</a:t>
            </a:r>
            <a:r>
              <a:rPr lang="zh-CN" altLang="en-US" dirty="0"/>
              <a:t> </a:t>
            </a:r>
            <a:r>
              <a:rPr lang="en-US" altLang="zh-CN" dirty="0"/>
              <a:t>updated</a:t>
            </a:r>
            <a:r>
              <a:rPr lang="zh-CN" altLang="en-US" dirty="0"/>
              <a:t> </a:t>
            </a:r>
            <a:r>
              <a:rPr lang="en-US" altLang="zh-CN" dirty="0"/>
              <a:t>in</a:t>
            </a:r>
            <a:r>
              <a:rPr lang="zh-CN" altLang="en-US" dirty="0"/>
              <a:t> </a:t>
            </a:r>
            <a:r>
              <a:rPr lang="en-US" altLang="zh-CN" dirty="0"/>
              <a:t>between,</a:t>
            </a:r>
            <a:r>
              <a:rPr lang="zh-CN" altLang="en-US" dirty="0"/>
              <a:t> </a:t>
            </a:r>
            <a:r>
              <a:rPr lang="en-US" altLang="zh-CN" dirty="0"/>
              <a:t>we</a:t>
            </a:r>
            <a:r>
              <a:rPr lang="zh-CN" altLang="en-US" dirty="0"/>
              <a:t> </a:t>
            </a:r>
            <a:r>
              <a:rPr lang="en-US" altLang="zh-CN" dirty="0"/>
              <a:t>will</a:t>
            </a:r>
            <a:r>
              <a:rPr lang="zh-CN" altLang="en-US" dirty="0"/>
              <a:t> </a:t>
            </a:r>
            <a:r>
              <a:rPr lang="en-US" altLang="zh-CN" dirty="0"/>
              <a:t>create</a:t>
            </a:r>
            <a:r>
              <a:rPr lang="zh-CN" altLang="en-US" dirty="0"/>
              <a:t> </a:t>
            </a:r>
            <a:r>
              <a:rPr lang="en-US" altLang="zh-CN" dirty="0"/>
              <a:t>an</a:t>
            </a:r>
            <a:r>
              <a:rPr lang="zh-CN" altLang="en-US" dirty="0"/>
              <a:t> </a:t>
            </a:r>
            <a:r>
              <a:rPr lang="en-US" altLang="zh-CN" dirty="0"/>
              <a:t>object</a:t>
            </a:r>
            <a:r>
              <a:rPr lang="zh-CN" altLang="en-US" dirty="0"/>
              <a:t> </a:t>
            </a:r>
            <a:r>
              <a:rPr lang="en-US" altLang="zh-CN" dirty="0"/>
              <a:t>that</a:t>
            </a:r>
            <a:r>
              <a:rPr lang="zh-CN" altLang="en-US" dirty="0"/>
              <a:t> </a:t>
            </a:r>
            <a:r>
              <a:rPr lang="en-US" altLang="zh-CN" dirty="0"/>
              <a:t>consists</a:t>
            </a:r>
            <a:r>
              <a:rPr lang="zh-CN" altLang="en-US" dirty="0"/>
              <a:t> </a:t>
            </a:r>
            <a:r>
              <a:rPr lang="en-US" altLang="zh-CN" dirty="0"/>
              <a:t>of</a:t>
            </a:r>
            <a:r>
              <a:rPr lang="zh-CN" altLang="en-US" dirty="0"/>
              <a:t> </a:t>
            </a:r>
            <a:r>
              <a:rPr lang="en-US" altLang="zh-CN" dirty="0"/>
              <a:t>chunks</a:t>
            </a:r>
            <a:r>
              <a:rPr lang="zh-CN" altLang="en-US" dirty="0"/>
              <a:t> </a:t>
            </a:r>
            <a:r>
              <a:rPr lang="en-US" altLang="zh-CN" dirty="0"/>
              <a:t>from</a:t>
            </a:r>
            <a:r>
              <a:rPr lang="zh-CN" altLang="en-US" dirty="0"/>
              <a:t> </a:t>
            </a:r>
            <a:r>
              <a:rPr lang="en-US" altLang="zh-CN" dirty="0"/>
              <a:t>different</a:t>
            </a:r>
            <a:r>
              <a:rPr lang="zh-CN" altLang="en-US" dirty="0"/>
              <a:t> </a:t>
            </a:r>
            <a:r>
              <a:rPr lang="en-US" altLang="zh-CN" dirty="0"/>
              <a:t>versions.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t>We</a:t>
            </a:r>
            <a:r>
              <a:rPr lang="zh-CN" altLang="en-US" b="0" dirty="0"/>
              <a:t> </a:t>
            </a:r>
            <a:r>
              <a:rPr lang="en-US" altLang="zh-CN" b="0" dirty="0"/>
              <a:t>can</a:t>
            </a:r>
            <a:r>
              <a:rPr lang="zh-CN" altLang="en-US" b="0" dirty="0"/>
              <a:t> </a:t>
            </a:r>
            <a:r>
              <a:rPr lang="en-US" altLang="zh-CN" b="0" dirty="0"/>
              <a:t>see</a:t>
            </a:r>
            <a:r>
              <a:rPr lang="zh-CN" altLang="en-US" b="0" dirty="0"/>
              <a:t> </a:t>
            </a:r>
            <a:r>
              <a:rPr lang="en-US" altLang="zh-CN" b="0" dirty="0"/>
              <a:t>what’s</a:t>
            </a:r>
            <a:r>
              <a:rPr lang="zh-CN" altLang="en-US" b="0" dirty="0"/>
              <a:t> </a:t>
            </a:r>
            <a:r>
              <a:rPr lang="en-US" altLang="zh-CN" b="0" dirty="0"/>
              <a:t>causing</a:t>
            </a:r>
            <a:r>
              <a:rPr lang="zh-CN" altLang="en-US" b="0" dirty="0"/>
              <a:t> </a:t>
            </a:r>
            <a:r>
              <a:rPr lang="en-US" altLang="zh-CN" b="0" dirty="0"/>
              <a:t>problem</a:t>
            </a:r>
            <a:r>
              <a:rPr lang="zh-CN" altLang="en-US" b="0" dirty="0"/>
              <a:t> </a:t>
            </a:r>
            <a:r>
              <a:rPr lang="en-US" altLang="zh-CN" b="0" dirty="0"/>
              <a:t>here</a:t>
            </a:r>
            <a:r>
              <a:rPr lang="zh-CN" altLang="en-US" b="0" dirty="0"/>
              <a:t> </a:t>
            </a:r>
            <a:r>
              <a:rPr lang="en-US" altLang="zh-CN" b="0" dirty="0"/>
              <a:t>is</a:t>
            </a:r>
            <a:r>
              <a:rPr lang="zh-CN" altLang="en-US" b="0" dirty="0"/>
              <a:t> </a:t>
            </a:r>
            <a:r>
              <a:rPr lang="en-US" altLang="zh-CN" b="0" dirty="0"/>
              <a:t>user</a:t>
            </a:r>
            <a:r>
              <a:rPr lang="zh-CN" altLang="en-US" b="0" dirty="0"/>
              <a:t> </a:t>
            </a:r>
            <a:r>
              <a:rPr lang="en-US" altLang="zh-CN" b="0" dirty="0"/>
              <a:t>updates</a:t>
            </a:r>
            <a:r>
              <a:rPr lang="zh-CN" altLang="en-US" b="0" dirty="0"/>
              <a:t> </a:t>
            </a:r>
            <a:r>
              <a:rPr lang="en-US" altLang="zh-CN" b="0" dirty="0"/>
              <a:t>during</a:t>
            </a:r>
            <a:r>
              <a:rPr lang="zh-CN" altLang="en-US" b="0" dirty="0"/>
              <a:t> </a:t>
            </a:r>
            <a:r>
              <a:rPr lang="en-US" altLang="zh-CN" b="0" dirty="0"/>
              <a:t>replication</a:t>
            </a:r>
            <a:r>
              <a:rPr lang="zh-CN" altLang="en-US" b="0" dirty="0"/>
              <a:t> </a:t>
            </a:r>
            <a:r>
              <a:rPr lang="en-US" altLang="zh-CN" b="0" dirty="0"/>
              <a:t>tasks.</a:t>
            </a:r>
            <a:r>
              <a:rPr lang="zh-CN" altLang="en-US" b="0" dirty="0"/>
              <a:t> </a:t>
            </a:r>
            <a:r>
              <a:rPr lang="en-US" altLang="zh-CN" b="0" dirty="0"/>
              <a:t>An</a:t>
            </a:r>
            <a:r>
              <a:rPr lang="zh-CN" altLang="en-US" b="0" dirty="0"/>
              <a:t> </a:t>
            </a:r>
            <a:r>
              <a:rPr lang="en-US" altLang="zh-CN" b="0" dirty="0"/>
              <a:t>easy</a:t>
            </a:r>
            <a:r>
              <a:rPr lang="zh-CN" altLang="en-US" b="0" dirty="0"/>
              <a:t> </a:t>
            </a:r>
            <a:r>
              <a:rPr lang="en-US" altLang="zh-CN" b="0" dirty="0"/>
              <a:t>mitigation</a:t>
            </a:r>
            <a:r>
              <a:rPr lang="zh-CN" altLang="en-US" b="0" dirty="0"/>
              <a:t> </a:t>
            </a:r>
            <a:r>
              <a:rPr lang="en-US" altLang="zh-CN" b="0" dirty="0"/>
              <a:t>will</a:t>
            </a:r>
            <a:r>
              <a:rPr lang="zh-CN" altLang="en-US" b="0" dirty="0"/>
              <a:t> </a:t>
            </a:r>
            <a:r>
              <a:rPr lang="en-US" altLang="zh-CN" b="0" dirty="0"/>
              <a:t>be</a:t>
            </a:r>
            <a:r>
              <a:rPr lang="zh-CN" altLang="en-US" b="0" dirty="0"/>
              <a:t> </a:t>
            </a:r>
            <a:r>
              <a:rPr lang="en-US" altLang="zh-CN" b="0" dirty="0"/>
              <a:t>preventing</a:t>
            </a:r>
            <a:r>
              <a:rPr lang="zh-CN" altLang="en-US" b="0" dirty="0"/>
              <a:t> </a:t>
            </a:r>
            <a:r>
              <a:rPr lang="en-US" altLang="zh-CN" b="0" dirty="0"/>
              <a:t>user</a:t>
            </a:r>
            <a:r>
              <a:rPr lang="zh-CN" altLang="en-US" b="0" dirty="0"/>
              <a:t> </a:t>
            </a:r>
            <a:r>
              <a:rPr lang="en-US" altLang="zh-CN" b="0" dirty="0"/>
              <a:t>updates</a:t>
            </a:r>
            <a:r>
              <a:rPr lang="zh-CN" altLang="en-US" b="0" dirty="0"/>
              <a:t> </a:t>
            </a:r>
            <a:r>
              <a:rPr lang="en-US" altLang="zh-CN" b="0" dirty="0"/>
              <a:t>with</a:t>
            </a:r>
            <a:r>
              <a:rPr lang="zh-CN" altLang="en-US" b="0" dirty="0"/>
              <a:t> </a:t>
            </a:r>
            <a:r>
              <a:rPr lang="en-US" altLang="zh-CN" b="0" dirty="0"/>
              <a:t>a</a:t>
            </a:r>
            <a:r>
              <a:rPr lang="zh-CN" altLang="en-US" b="0" dirty="0"/>
              <a:t> </a:t>
            </a:r>
            <a:r>
              <a:rPr lang="en-US" altLang="zh-CN" b="0" dirty="0"/>
              <a:t>lock.</a:t>
            </a:r>
            <a:r>
              <a:rPr lang="zh-CN" altLang="en-US" b="0" dirty="0"/>
              <a:t> </a:t>
            </a:r>
            <a:r>
              <a:rPr lang="en-US" altLang="zh-CN" b="0" dirty="0"/>
              <a:t>But</a:t>
            </a:r>
            <a:r>
              <a:rPr lang="zh-CN" altLang="en-US" b="0" dirty="0"/>
              <a:t> </a:t>
            </a:r>
            <a:r>
              <a:rPr lang="en-US" altLang="zh-CN" b="0" dirty="0"/>
              <a:t>this</a:t>
            </a:r>
            <a:r>
              <a:rPr lang="zh-CN" altLang="en-US" b="0" dirty="0"/>
              <a:t> </a:t>
            </a:r>
            <a:r>
              <a:rPr lang="en-US" altLang="zh-CN" b="0" dirty="0"/>
              <a:t>inevitably</a:t>
            </a:r>
            <a:r>
              <a:rPr lang="zh-CN" altLang="en-US" b="0" dirty="0"/>
              <a:t> </a:t>
            </a:r>
            <a:r>
              <a:rPr lang="en-US" altLang="zh-CN" b="0" dirty="0"/>
              <a:t>hurts</a:t>
            </a:r>
            <a:r>
              <a:rPr lang="zh-CN" altLang="en-US" b="0" dirty="0"/>
              <a:t> </a:t>
            </a:r>
            <a:r>
              <a:rPr lang="en-US" altLang="zh-CN" b="0" dirty="0"/>
              <a:t>the</a:t>
            </a:r>
            <a:r>
              <a:rPr lang="zh-CN" altLang="en-US" b="0" dirty="0"/>
              <a:t> </a:t>
            </a:r>
            <a:r>
              <a:rPr lang="en-US" altLang="zh-CN" b="0" dirty="0"/>
              <a:t>main</a:t>
            </a:r>
            <a:r>
              <a:rPr lang="zh-CN" altLang="en-US" b="0" dirty="0"/>
              <a:t> </a:t>
            </a:r>
            <a:r>
              <a:rPr lang="en-US" altLang="zh-CN" b="0" dirty="0"/>
              <a:t>replica’s</a:t>
            </a:r>
            <a:r>
              <a:rPr lang="zh-CN" altLang="en-US" b="0" dirty="0"/>
              <a:t> </a:t>
            </a:r>
            <a:r>
              <a:rPr lang="en-US" altLang="zh-CN" b="0" dirty="0"/>
              <a:t>performance</a:t>
            </a:r>
            <a:r>
              <a:rPr lang="zh-CN" altLang="en-US" b="0" dirty="0"/>
              <a:t> </a:t>
            </a:r>
            <a:r>
              <a:rPr lang="en-US" altLang="zh-CN" b="0" dirty="0"/>
              <a:t>and</a:t>
            </a:r>
            <a:r>
              <a:rPr lang="zh-CN" altLang="en-US" b="0" dirty="0"/>
              <a:t> </a:t>
            </a:r>
            <a:r>
              <a:rPr lang="en-US" altLang="zh-CN" b="0" dirty="0"/>
              <a:t>increases</a:t>
            </a:r>
            <a:r>
              <a:rPr lang="zh-CN" altLang="en-US" b="0" dirty="0"/>
              <a:t> </a:t>
            </a:r>
            <a:r>
              <a:rPr lang="en-US" altLang="zh-CN" b="0" dirty="0"/>
              <a:t>the</a:t>
            </a:r>
            <a:r>
              <a:rPr lang="zh-CN" altLang="en-US" b="0" dirty="0"/>
              <a:t> </a:t>
            </a:r>
            <a:r>
              <a:rPr lang="en-US" altLang="zh-CN" b="0" dirty="0"/>
              <a:t>number</a:t>
            </a:r>
            <a:r>
              <a:rPr lang="zh-CN" altLang="en-US" b="0" dirty="0"/>
              <a:t> </a:t>
            </a:r>
            <a:r>
              <a:rPr lang="en-US" altLang="zh-CN" b="0" dirty="0"/>
              <a:t>of</a:t>
            </a:r>
            <a:r>
              <a:rPr lang="zh-CN" altLang="en-US" b="0" dirty="0"/>
              <a:t> </a:t>
            </a:r>
            <a:r>
              <a:rPr lang="en-US" altLang="zh-CN" b="0" dirty="0"/>
              <a:t>faults.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Alternatively,</a:t>
            </a:r>
            <a:r>
              <a:rPr lang="zh-CN" altLang="en-US" dirty="0"/>
              <a:t> </a:t>
            </a:r>
            <a:r>
              <a:rPr lang="en-US" altLang="zh-CN" dirty="0"/>
              <a:t>cloud</a:t>
            </a:r>
            <a:r>
              <a:rPr lang="zh-CN" altLang="en-US" dirty="0"/>
              <a:t> </a:t>
            </a:r>
            <a:r>
              <a:rPr lang="en-US" altLang="zh-CN" dirty="0"/>
              <a:t>platforms</a:t>
            </a:r>
            <a:r>
              <a:rPr lang="zh-CN" altLang="en-US" dirty="0"/>
              <a:t> </a:t>
            </a:r>
            <a:r>
              <a:rPr lang="en-US" altLang="zh-CN" dirty="0"/>
              <a:t>require</a:t>
            </a:r>
            <a:r>
              <a:rPr lang="zh-CN" altLang="en-US" dirty="0"/>
              <a:t> </a:t>
            </a:r>
            <a:r>
              <a:rPr lang="en-US" altLang="zh-CN" dirty="0"/>
              <a:t>users</a:t>
            </a:r>
            <a:r>
              <a:rPr lang="zh-CN" altLang="en-US" dirty="0"/>
              <a:t> </a:t>
            </a:r>
            <a:r>
              <a:rPr lang="en-US" altLang="zh-CN" dirty="0"/>
              <a:t>to</a:t>
            </a:r>
            <a:r>
              <a:rPr lang="zh-CN" altLang="en-US" dirty="0"/>
              <a:t> </a:t>
            </a:r>
            <a:r>
              <a:rPr lang="en-US" altLang="zh-CN" dirty="0"/>
              <a:t>enable</a:t>
            </a:r>
            <a:r>
              <a:rPr lang="zh-CN" altLang="en-US" dirty="0"/>
              <a:t> </a:t>
            </a:r>
            <a:r>
              <a:rPr lang="en-US" altLang="zh-CN" dirty="0"/>
              <a:t>versioning</a:t>
            </a:r>
            <a:r>
              <a:rPr lang="zh-CN" altLang="en-US" dirty="0"/>
              <a:t> </a:t>
            </a:r>
            <a:r>
              <a:rPr lang="en-US" altLang="zh-CN" dirty="0"/>
              <a:t>if</a:t>
            </a:r>
            <a:r>
              <a:rPr lang="zh-CN" altLang="en-US" dirty="0"/>
              <a:t> </a:t>
            </a:r>
            <a:r>
              <a:rPr lang="en-US" altLang="zh-CN" dirty="0"/>
              <a:t>they</a:t>
            </a:r>
            <a:r>
              <a:rPr lang="zh-CN" altLang="en-US" dirty="0"/>
              <a:t> </a:t>
            </a:r>
            <a:r>
              <a:rPr lang="en-US" altLang="zh-CN" dirty="0"/>
              <a:t>want</a:t>
            </a:r>
            <a:r>
              <a:rPr lang="zh-CN" altLang="en-US" dirty="0"/>
              <a:t> </a:t>
            </a:r>
            <a:r>
              <a:rPr lang="en-US" altLang="zh-CN" dirty="0"/>
              <a:t>to</a:t>
            </a:r>
            <a:r>
              <a:rPr lang="zh-CN" altLang="en-US" dirty="0"/>
              <a:t> </a:t>
            </a:r>
            <a:r>
              <a:rPr lang="en-US" altLang="zh-CN" dirty="0"/>
              <a:t>use</a:t>
            </a:r>
            <a:r>
              <a:rPr lang="zh-CN" altLang="en-US" dirty="0"/>
              <a:t> </a:t>
            </a:r>
            <a:r>
              <a:rPr lang="en-US" altLang="zh-CN" dirty="0"/>
              <a:t>the</a:t>
            </a:r>
            <a:r>
              <a:rPr lang="zh-CN" altLang="en-US" dirty="0"/>
              <a:t> </a:t>
            </a:r>
            <a:r>
              <a:rPr lang="en-US" altLang="zh-CN" dirty="0"/>
              <a:t>built-in</a:t>
            </a:r>
            <a:r>
              <a:rPr lang="zh-CN" altLang="en-US" dirty="0"/>
              <a:t> </a:t>
            </a:r>
            <a:r>
              <a:rPr lang="en-US" altLang="zh-CN" dirty="0"/>
              <a:t>intra-cloud</a:t>
            </a:r>
            <a:r>
              <a:rPr lang="zh-CN" altLang="en-US" dirty="0"/>
              <a:t> </a:t>
            </a:r>
            <a:r>
              <a:rPr lang="en-US" altLang="zh-CN" dirty="0"/>
              <a:t>replication</a:t>
            </a:r>
            <a:r>
              <a:rPr lang="zh-CN" altLang="en-US" dirty="0"/>
              <a:t> </a:t>
            </a:r>
            <a:r>
              <a:rPr lang="en-US" altLang="zh-CN" dirty="0"/>
              <a:t>service.</a:t>
            </a:r>
            <a:r>
              <a:rPr lang="zh-CN" altLang="en-US" dirty="0"/>
              <a:t> </a:t>
            </a:r>
            <a:r>
              <a:rPr lang="en-US" altLang="zh-CN" dirty="0"/>
              <a:t>It</a:t>
            </a:r>
            <a:r>
              <a:rPr lang="zh-CN" altLang="en-US" dirty="0"/>
              <a:t> </a:t>
            </a:r>
            <a:r>
              <a:rPr lang="en-US" altLang="zh-CN" dirty="0"/>
              <a:t>prevents</a:t>
            </a:r>
            <a:r>
              <a:rPr lang="zh-CN" altLang="en-US" dirty="0"/>
              <a:t> </a:t>
            </a:r>
            <a:r>
              <a:rPr lang="en-US" altLang="zh-CN" dirty="0"/>
              <a:t>interference</a:t>
            </a:r>
            <a:r>
              <a:rPr lang="zh-CN" altLang="en-US" dirty="0"/>
              <a:t> </a:t>
            </a:r>
            <a:r>
              <a:rPr lang="en-US" altLang="zh-CN" dirty="0"/>
              <a:t>between</a:t>
            </a:r>
            <a:r>
              <a:rPr lang="zh-CN" altLang="en-US" dirty="0"/>
              <a:t> </a:t>
            </a:r>
            <a:r>
              <a:rPr lang="en-US" altLang="zh-CN" dirty="0"/>
              <a:t>versions,</a:t>
            </a:r>
            <a:r>
              <a:rPr lang="zh-CN" altLang="en-US" dirty="0"/>
              <a:t> </a:t>
            </a:r>
            <a:r>
              <a:rPr lang="en-US" altLang="zh-CN" dirty="0"/>
              <a:t>but</a:t>
            </a:r>
            <a:r>
              <a:rPr lang="zh-CN" altLang="en-US" dirty="0"/>
              <a:t> </a:t>
            </a:r>
            <a:r>
              <a:rPr lang="en-US" altLang="zh-CN" dirty="0"/>
              <a:t>storing</a:t>
            </a:r>
            <a:r>
              <a:rPr lang="zh-CN" altLang="en-US" dirty="0"/>
              <a:t> </a:t>
            </a:r>
            <a:r>
              <a:rPr lang="en-US" altLang="zh-CN" dirty="0"/>
              <a:t>multiple</a:t>
            </a:r>
            <a:r>
              <a:rPr lang="zh-CN" altLang="en-US" dirty="0"/>
              <a:t> </a:t>
            </a:r>
            <a:r>
              <a:rPr lang="en-US" altLang="zh-CN" dirty="0"/>
              <a:t>versions</a:t>
            </a:r>
            <a:r>
              <a:rPr lang="zh-CN" altLang="en-US" dirty="0"/>
              <a:t> </a:t>
            </a:r>
            <a:r>
              <a:rPr lang="en-US" altLang="zh-CN" dirty="0"/>
              <a:t>usually</a:t>
            </a:r>
            <a:r>
              <a:rPr lang="zh-CN" altLang="en-US" dirty="0"/>
              <a:t> </a:t>
            </a:r>
            <a:r>
              <a:rPr lang="en-US" altLang="zh-CN" dirty="0"/>
              <a:t>doubles</a:t>
            </a:r>
            <a:r>
              <a:rPr lang="zh-CN" altLang="en-US" dirty="0"/>
              <a:t> </a:t>
            </a:r>
            <a:r>
              <a:rPr lang="en-US" altLang="zh-CN" dirty="0"/>
              <a:t>the</a:t>
            </a:r>
            <a:r>
              <a:rPr lang="zh-CN" altLang="en-US" dirty="0"/>
              <a:t> </a:t>
            </a:r>
            <a:r>
              <a:rPr lang="en-US" altLang="zh-CN" dirty="0"/>
              <a:t>storage</a:t>
            </a:r>
            <a:r>
              <a:rPr lang="zh-CN" altLang="en-US" dirty="0"/>
              <a:t> </a:t>
            </a:r>
            <a:r>
              <a:rPr lang="en-US" altLang="zh-CN" dirty="0"/>
              <a:t>cost</a:t>
            </a:r>
            <a:r>
              <a:rPr lang="zh-CN" altLang="en-US" dirty="0"/>
              <a:t> </a:t>
            </a:r>
            <a:r>
              <a:rPr lang="en-US" altLang="zh-CN" dirty="0"/>
              <a:t>at</a:t>
            </a:r>
            <a:r>
              <a:rPr lang="zh-CN" altLang="en-US" dirty="0"/>
              <a:t> </a:t>
            </a:r>
            <a:r>
              <a:rPr lang="en-US" altLang="zh-CN" dirty="0"/>
              <a:t>least.</a:t>
            </a:r>
            <a:endParaRPr lang="zh-CN" altLang="en-US" dirty="0"/>
          </a:p>
        </p:txBody>
      </p:sp>
      <p:sp>
        <p:nvSpPr>
          <p:cNvPr id="4" name="灯片编号占位符 3">
            <a:extLst>
              <a:ext uri="{FF2B5EF4-FFF2-40B4-BE49-F238E27FC236}">
                <a16:creationId xmlns:a16="http://schemas.microsoft.com/office/drawing/2014/main" id="{9862D5F3-D977-ED1C-A979-5F7B160A5096}"/>
              </a:ext>
            </a:extLst>
          </p:cNvPr>
          <p:cNvSpPr>
            <a:spLocks noGrp="1"/>
          </p:cNvSpPr>
          <p:nvPr>
            <p:ph type="sldNum" sz="quarter" idx="5"/>
          </p:nvPr>
        </p:nvSpPr>
        <p:spPr/>
        <p:txBody>
          <a:bodyPr/>
          <a:lstStyle/>
          <a:p>
            <a:fld id="{AFD5145F-E0F1-8B42-89A4-F0FD86F4296F}" type="slidenum">
              <a:rPr kumimoji="1" lang="zh-CN" altLang="en-US" smtClean="0"/>
              <a:t>11</a:t>
            </a:fld>
            <a:endParaRPr kumimoji="1" lang="zh-CN" altLang="en-US"/>
          </a:p>
        </p:txBody>
      </p:sp>
    </p:spTree>
    <p:extLst>
      <p:ext uri="{BB962C8B-B14F-4D97-AF65-F5344CB8AC3E}">
        <p14:creationId xmlns:p14="http://schemas.microsoft.com/office/powerpoint/2010/main" val="258818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8076-22B4-9BF6-56F7-3E73B91D17C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5CA5384-51F0-D9AC-D0D9-A37E3280AB1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1283AB2-0E87-B2A9-1E97-7406D770A033}"/>
              </a:ext>
            </a:extLst>
          </p:cNvPr>
          <p:cNvSpPr>
            <a:spLocks noGrp="1"/>
          </p:cNvSpPr>
          <p:nvPr>
            <p:ph type="body" idx="1"/>
          </p:nvPr>
        </p:nvSpPr>
        <p:spPr/>
        <p:txBody>
          <a:bodyPr/>
          <a:lstStyle/>
          <a:p>
            <a:r>
              <a:rPr lang="en-US" altLang="zh-CN" dirty="0"/>
              <a:t>For</a:t>
            </a:r>
            <a:r>
              <a:rPr lang="zh-CN" altLang="en-US" dirty="0"/>
              <a:t> </a:t>
            </a:r>
            <a:r>
              <a:rPr lang="en-US" altLang="zh-CN" dirty="0"/>
              <a:t>the</a:t>
            </a:r>
            <a:r>
              <a:rPr lang="zh-CN" altLang="en-US" dirty="0"/>
              <a:t> </a:t>
            </a:r>
            <a:r>
              <a:rPr lang="en-US" altLang="zh-CN" dirty="0"/>
              <a:t>first</a:t>
            </a:r>
            <a:r>
              <a:rPr lang="zh-CN" altLang="en-US" dirty="0"/>
              <a:t> </a:t>
            </a:r>
            <a:r>
              <a:rPr lang="en-US" altLang="zh-CN" dirty="0"/>
              <a:t>correctness</a:t>
            </a:r>
            <a:r>
              <a:rPr lang="zh-CN" altLang="en-US" dirty="0"/>
              <a:t> </a:t>
            </a:r>
            <a:r>
              <a:rPr lang="en-US" altLang="zh-CN" dirty="0"/>
              <a:t>issue,</a:t>
            </a:r>
            <a:r>
              <a:rPr lang="zh-CN" altLang="en-US" dirty="0"/>
              <a:t> </a:t>
            </a:r>
            <a:r>
              <a:rPr lang="en-US" altLang="zh-CN" dirty="0"/>
              <a:t>o</a:t>
            </a:r>
            <a:r>
              <a:rPr lang="en-US" dirty="0"/>
              <a:t>ur key idea is to lock the replication task, rather than the object itself.</a:t>
            </a:r>
            <a:r>
              <a:rPr lang="zh-CN" altLang="en-US" dirty="0"/>
              <a:t> </a:t>
            </a:r>
            <a:r>
              <a:rPr lang="en-US" dirty="0"/>
              <a:t>To handle concurrent writes, when a replication task starts, </a:t>
            </a:r>
            <a:r>
              <a:rPr lang="en-US" dirty="0" err="1"/>
              <a:t>LambdaReplica</a:t>
            </a:r>
            <a:r>
              <a:rPr lang="en-US" dirty="0"/>
              <a:t> first acquires a lock for the object in a cloud database. </a:t>
            </a:r>
            <a:r>
              <a:rPr lang="en-US" altLang="zh-CN" b="1" dirty="0"/>
              <a:t>(Next)</a:t>
            </a:r>
            <a:r>
              <a:rPr lang="zh-CN" altLang="en-US" dirty="0"/>
              <a:t> </a:t>
            </a:r>
            <a:r>
              <a:rPr lang="en-US" dirty="0"/>
              <a:t>If another concurrent replication task tries to acquire the lock, it will fail. Instead, it updates the version information associated with the lock. </a:t>
            </a:r>
            <a:r>
              <a:rPr lang="en-US" altLang="zh-CN" b="1" dirty="0"/>
              <a:t>(Next)</a:t>
            </a:r>
            <a:r>
              <a:rPr lang="zh-CN" altLang="en-US" dirty="0"/>
              <a:t> </a:t>
            </a:r>
            <a:r>
              <a:rPr lang="en-US" dirty="0"/>
              <a:t>When the lock is eventually released, the system checks the current version recorded in the lock and decides whether the pending replication task should still proceed.</a:t>
            </a:r>
          </a:p>
          <a:p>
            <a:r>
              <a:rPr lang="en-US" altLang="zh-CN" b="1" dirty="0"/>
              <a:t>(Next)</a:t>
            </a:r>
            <a:endParaRPr lang="en-US" dirty="0"/>
          </a:p>
          <a:p>
            <a:r>
              <a:rPr lang="en-US" dirty="0"/>
              <a:t>This design prevents concurrent PUT requests from interfering with each other in a serverless manner, and it also lets us opportunistically reduce the number of replication tasks. In other words, if multiple updates arrive close together, we can avoid redundant replication and only propagate the </a:t>
            </a:r>
            <a:r>
              <a:rPr lang="en-US" altLang="zh-CN" dirty="0"/>
              <a:t>last</a:t>
            </a:r>
            <a:r>
              <a:rPr lang="zh-CN" altLang="en-US" dirty="0"/>
              <a:t> </a:t>
            </a:r>
            <a:r>
              <a:rPr lang="en-US" altLang="zh-CN" dirty="0"/>
              <a:t>one</a:t>
            </a:r>
            <a:r>
              <a:rPr lang="zh-CN" altLang="en-US" dirty="0"/>
              <a:t> </a:t>
            </a:r>
            <a:r>
              <a:rPr lang="en-US" altLang="zh-CN" dirty="0"/>
              <a:t>of</a:t>
            </a:r>
            <a:r>
              <a:rPr lang="zh-CN" altLang="en-US" dirty="0"/>
              <a:t> </a:t>
            </a:r>
            <a:r>
              <a:rPr lang="en-US" altLang="zh-CN" dirty="0"/>
              <a:t>them</a:t>
            </a:r>
            <a:r>
              <a:rPr lang="en-US" dirty="0"/>
              <a:t>.</a:t>
            </a:r>
          </a:p>
        </p:txBody>
      </p:sp>
      <p:sp>
        <p:nvSpPr>
          <p:cNvPr id="4" name="灯片编号占位符 3">
            <a:extLst>
              <a:ext uri="{FF2B5EF4-FFF2-40B4-BE49-F238E27FC236}">
                <a16:creationId xmlns:a16="http://schemas.microsoft.com/office/drawing/2014/main" id="{76DC089C-AFD7-E5AD-DA93-C8C6546D7FAA}"/>
              </a:ext>
            </a:extLst>
          </p:cNvPr>
          <p:cNvSpPr>
            <a:spLocks noGrp="1"/>
          </p:cNvSpPr>
          <p:nvPr>
            <p:ph type="sldNum" sz="quarter" idx="5"/>
          </p:nvPr>
        </p:nvSpPr>
        <p:spPr/>
        <p:txBody>
          <a:bodyPr/>
          <a:lstStyle/>
          <a:p>
            <a:fld id="{AFD5145F-E0F1-8B42-89A4-F0FD86F4296F}" type="slidenum">
              <a:rPr kumimoji="1" lang="zh-CN" altLang="en-US" smtClean="0"/>
              <a:t>12</a:t>
            </a:fld>
            <a:endParaRPr kumimoji="1" lang="zh-CN" altLang="en-US"/>
          </a:p>
        </p:txBody>
      </p:sp>
    </p:spTree>
    <p:extLst>
      <p:ext uri="{BB962C8B-B14F-4D97-AF65-F5344CB8AC3E}">
        <p14:creationId xmlns:p14="http://schemas.microsoft.com/office/powerpoint/2010/main" val="1559443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A63E6-8A0C-905E-0586-CC04AB509ED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45169FA-AB8D-EEF3-215B-FC125979060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C8B0556-6EB4-A683-94EF-39F1E53D015B}"/>
              </a:ext>
            </a:extLst>
          </p:cNvPr>
          <p:cNvSpPr>
            <a:spLocks noGrp="1"/>
          </p:cNvSpPr>
          <p:nvPr>
            <p:ph type="body" idx="1"/>
          </p:nvPr>
        </p:nvSpPr>
        <p:spPr/>
        <p:txBody>
          <a:bodyPr/>
          <a:lstStyle/>
          <a:p>
            <a:r>
              <a:rPr lang="en-US" altLang="zh-CN" dirty="0"/>
              <a:t>For</a:t>
            </a:r>
            <a:r>
              <a:rPr lang="zh-CN" altLang="en-US" dirty="0"/>
              <a:t> </a:t>
            </a:r>
            <a:r>
              <a:rPr lang="en-US" dirty="0"/>
              <a:t>parallel replication</a:t>
            </a:r>
            <a:r>
              <a:rPr lang="en-US" altLang="zh-CN" dirty="0"/>
              <a:t>,</a:t>
            </a:r>
            <a:r>
              <a:rPr lang="zh-CN" altLang="en-US" dirty="0"/>
              <a:t> </a:t>
            </a:r>
            <a:r>
              <a:rPr lang="en-US" altLang="zh-CN" dirty="0"/>
              <a:t>as</a:t>
            </a:r>
            <a:r>
              <a:rPr lang="zh-CN" altLang="en-US" dirty="0"/>
              <a:t> </a:t>
            </a:r>
            <a:r>
              <a:rPr lang="en-US" altLang="zh-CN" dirty="0"/>
              <a:t>it</a:t>
            </a:r>
            <a:r>
              <a:rPr lang="zh-CN" altLang="en-US" dirty="0"/>
              <a:t> </a:t>
            </a:r>
            <a:r>
              <a:rPr lang="en-US" altLang="zh-CN" dirty="0"/>
              <a:t>happens</a:t>
            </a:r>
            <a:r>
              <a:rPr lang="zh-CN" altLang="en-US" dirty="0"/>
              <a:t> </a:t>
            </a:r>
            <a:r>
              <a:rPr lang="en-US" altLang="zh-CN" dirty="0"/>
              <a:t>less</a:t>
            </a:r>
            <a:r>
              <a:rPr lang="zh-CN" altLang="en-US" dirty="0"/>
              <a:t> </a:t>
            </a:r>
            <a:r>
              <a:rPr lang="en-US" altLang="zh-CN" dirty="0"/>
              <a:t>frequently,</a:t>
            </a:r>
            <a:r>
              <a:rPr lang="zh-CN" altLang="en-US" dirty="0"/>
              <a:t> </a:t>
            </a:r>
            <a:r>
              <a:rPr lang="en-US" altLang="zh-CN" dirty="0"/>
              <a:t>o</a:t>
            </a:r>
            <a:r>
              <a:rPr lang="en-US" dirty="0"/>
              <a:t>ur </a:t>
            </a:r>
            <a:r>
              <a:rPr lang="en-US" altLang="zh-CN" dirty="0"/>
              <a:t>solution</a:t>
            </a:r>
            <a:r>
              <a:rPr lang="zh-CN" altLang="en-US" dirty="0"/>
              <a:t> </a:t>
            </a:r>
            <a:r>
              <a:rPr lang="en-US" dirty="0"/>
              <a:t>is to proceed optimistically until a version mismatch is detected.</a:t>
            </a:r>
          </a:p>
          <a:p>
            <a:r>
              <a:rPr lang="en-US" dirty="0" err="1"/>
              <a:t>LambdaReplica</a:t>
            </a:r>
            <a:r>
              <a:rPr lang="en-US" dirty="0"/>
              <a:t> first fetches the current version of the object. </a:t>
            </a:r>
            <a:r>
              <a:rPr lang="en-US" altLang="zh-CN" b="1" dirty="0"/>
              <a:t>(Next)</a:t>
            </a:r>
            <a:r>
              <a:rPr lang="zh-CN" altLang="en-US" dirty="0"/>
              <a:t> </a:t>
            </a:r>
            <a:r>
              <a:rPr lang="en-US" dirty="0"/>
              <a:t>It then optimistically invokes all replication functions in parallel, asking them to replicate that same version.</a:t>
            </a:r>
            <a:r>
              <a:rPr lang="en-US" altLang="zh-CN" b="1" dirty="0"/>
              <a:t> (Next)</a:t>
            </a:r>
            <a:r>
              <a:rPr lang="zh-CN" altLang="en-US" dirty="0"/>
              <a:t> </a:t>
            </a:r>
            <a:r>
              <a:rPr lang="en-US" dirty="0"/>
              <a:t>During execution, if all functions observe a consistent version, the replication completes successfully. However, if any function detects a version mismatch</a:t>
            </a:r>
            <a:r>
              <a:rPr lang="en-US" altLang="zh-CN" dirty="0"/>
              <a:t>,</a:t>
            </a:r>
            <a:r>
              <a:rPr lang="zh-CN" altLang="en-US" dirty="0"/>
              <a:t> </a:t>
            </a:r>
            <a:r>
              <a:rPr lang="en-US" dirty="0"/>
              <a:t>indicating that a new update has occurred</a:t>
            </a:r>
            <a:r>
              <a:rPr lang="en-US" altLang="zh-CN" dirty="0"/>
              <a:t>,</a:t>
            </a:r>
            <a:r>
              <a:rPr lang="zh-CN" altLang="en-US" dirty="0"/>
              <a:t> </a:t>
            </a:r>
            <a:r>
              <a:rPr lang="en-US" dirty="0"/>
              <a:t>the entire replication task is aborted and restarted with the latest version.</a:t>
            </a:r>
          </a:p>
          <a:p>
            <a:r>
              <a:rPr lang="en-US" altLang="zh-CN" b="1" dirty="0"/>
              <a:t>(Next)</a:t>
            </a:r>
            <a:endParaRPr lang="en-US" dirty="0"/>
          </a:p>
          <a:p>
            <a:r>
              <a:rPr lang="en-US" dirty="0"/>
              <a:t>The key advantage of this approach is that it completely avoids locking. As a result, we do not block user updates, enabling high concurrency and better system responsiveness</a:t>
            </a:r>
          </a:p>
          <a:p>
            <a:endParaRPr lang="zh-CN" altLang="en-US" dirty="0"/>
          </a:p>
        </p:txBody>
      </p:sp>
      <p:sp>
        <p:nvSpPr>
          <p:cNvPr id="4" name="灯片编号占位符 3">
            <a:extLst>
              <a:ext uri="{FF2B5EF4-FFF2-40B4-BE49-F238E27FC236}">
                <a16:creationId xmlns:a16="http://schemas.microsoft.com/office/drawing/2014/main" id="{0937717E-ACB9-DA76-BA3D-24E216F672E2}"/>
              </a:ext>
            </a:extLst>
          </p:cNvPr>
          <p:cNvSpPr>
            <a:spLocks noGrp="1"/>
          </p:cNvSpPr>
          <p:nvPr>
            <p:ph type="sldNum" sz="quarter" idx="5"/>
          </p:nvPr>
        </p:nvSpPr>
        <p:spPr/>
        <p:txBody>
          <a:bodyPr/>
          <a:lstStyle/>
          <a:p>
            <a:fld id="{AFD5145F-E0F1-8B42-89A4-F0FD86F4296F}" type="slidenum">
              <a:rPr kumimoji="1" lang="zh-CN" altLang="en-US" smtClean="0"/>
              <a:t>13</a:t>
            </a:fld>
            <a:endParaRPr kumimoji="1" lang="zh-CN" altLang="en-US"/>
          </a:p>
        </p:txBody>
      </p:sp>
    </p:spTree>
    <p:extLst>
      <p:ext uri="{BB962C8B-B14F-4D97-AF65-F5344CB8AC3E}">
        <p14:creationId xmlns:p14="http://schemas.microsoft.com/office/powerpoint/2010/main" val="70215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0565E-F51C-3558-9064-1985B18F368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0368D00-09FC-8DED-3D05-A64D22B355F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9A33E90-A515-ED78-A831-F95E7A04EBEC}"/>
              </a:ext>
            </a:extLst>
          </p:cNvPr>
          <p:cNvSpPr>
            <a:spLocks noGrp="1"/>
          </p:cNvSpPr>
          <p:nvPr>
            <p:ph type="body" idx="1"/>
          </p:nvPr>
        </p:nvSpPr>
        <p:spPr/>
        <p:txBody>
          <a:bodyPr/>
          <a:lstStyle/>
          <a:p>
            <a:r>
              <a:rPr lang="en-US" dirty="0"/>
              <a:t>Next, </a:t>
            </a:r>
            <a:r>
              <a:rPr lang="en-US" altLang="zh-CN" dirty="0"/>
              <a:t>to</a:t>
            </a:r>
            <a:r>
              <a:rPr lang="zh-CN" altLang="en-US" dirty="0"/>
              <a:t> </a:t>
            </a:r>
            <a:r>
              <a:rPr lang="en-US" altLang="zh-CN" dirty="0"/>
              <a:t>generate</a:t>
            </a:r>
            <a:r>
              <a:rPr lang="zh-CN" altLang="en-US" dirty="0"/>
              <a:t> </a:t>
            </a:r>
            <a:r>
              <a:rPr lang="en-US" altLang="zh-CN" dirty="0"/>
              <a:t>a</a:t>
            </a:r>
            <a:r>
              <a:rPr lang="zh-CN" altLang="en-US" dirty="0"/>
              <a:t> </a:t>
            </a:r>
            <a:r>
              <a:rPr lang="en-US" altLang="zh-CN" dirty="0"/>
              <a:t>replication</a:t>
            </a:r>
            <a:r>
              <a:rPr lang="zh-CN" altLang="en-US" dirty="0"/>
              <a:t> </a:t>
            </a:r>
            <a:r>
              <a:rPr lang="en-US" altLang="zh-CN" dirty="0"/>
              <a:t>plan</a:t>
            </a:r>
            <a:r>
              <a:rPr lang="zh-CN" altLang="en-US" dirty="0"/>
              <a:t> </a:t>
            </a:r>
            <a:r>
              <a:rPr lang="en-US" altLang="zh-CN" dirty="0"/>
              <a:t>that</a:t>
            </a:r>
            <a:r>
              <a:rPr lang="zh-CN" altLang="en-US" dirty="0"/>
              <a:t> </a:t>
            </a:r>
            <a:r>
              <a:rPr lang="en-US" altLang="zh-CN" dirty="0"/>
              <a:t>satisfies</a:t>
            </a:r>
            <a:r>
              <a:rPr lang="zh-CN" altLang="en-US" dirty="0"/>
              <a:t> </a:t>
            </a:r>
            <a:r>
              <a:rPr lang="en-US" altLang="zh-CN" dirty="0"/>
              <a:t>a</a:t>
            </a:r>
            <a:r>
              <a:rPr lang="zh-CN" altLang="en-US" dirty="0"/>
              <a:t> </a:t>
            </a:r>
            <a:r>
              <a:rPr lang="en-US" altLang="zh-CN" dirty="0"/>
              <a:t>given</a:t>
            </a:r>
            <a:r>
              <a:rPr lang="zh-CN" altLang="en-US" dirty="0"/>
              <a:t> </a:t>
            </a:r>
            <a:r>
              <a:rPr lang="en-US" altLang="zh-CN" dirty="0"/>
              <a:t>SLO,</a:t>
            </a:r>
            <a:r>
              <a:rPr lang="zh-CN" altLang="en-US" dirty="0"/>
              <a:t> </a:t>
            </a:r>
            <a:r>
              <a:rPr lang="en-US" dirty="0"/>
              <a:t>we </a:t>
            </a:r>
            <a:r>
              <a:rPr lang="en-US" altLang="zh-CN" dirty="0"/>
              <a:t>need</a:t>
            </a:r>
            <a:r>
              <a:rPr lang="zh-CN" altLang="en-US" dirty="0"/>
              <a:t> </a:t>
            </a:r>
            <a:r>
              <a:rPr lang="en-US" altLang="zh-CN" dirty="0"/>
              <a:t>to</a:t>
            </a:r>
            <a:r>
              <a:rPr lang="zh-CN" altLang="en-US" dirty="0"/>
              <a:t> </a:t>
            </a:r>
            <a:r>
              <a:rPr lang="en-US" altLang="zh-CN" dirty="0"/>
              <a:t>know</a:t>
            </a:r>
            <a:r>
              <a:rPr lang="en-US" dirty="0"/>
              <a:t> the</a:t>
            </a:r>
            <a:r>
              <a:rPr lang="zh-CN" altLang="en-US" dirty="0"/>
              <a:t> </a:t>
            </a:r>
            <a:r>
              <a:rPr lang="en-US" altLang="zh-CN" dirty="0"/>
              <a:t>estimated</a:t>
            </a:r>
            <a:r>
              <a:rPr lang="en-US" dirty="0"/>
              <a:t> replication time </a:t>
            </a:r>
            <a:r>
              <a:rPr lang="en-US" altLang="zh-CN" dirty="0"/>
              <a:t>for</a:t>
            </a:r>
            <a:r>
              <a:rPr lang="zh-CN" altLang="en-US" dirty="0"/>
              <a:t> </a:t>
            </a:r>
            <a:r>
              <a:rPr lang="en-US" altLang="zh-CN" dirty="0"/>
              <a:t>a</a:t>
            </a:r>
            <a:r>
              <a:rPr lang="zh-CN" altLang="en-US" dirty="0"/>
              <a:t> </a:t>
            </a:r>
            <a:r>
              <a:rPr lang="en-US" altLang="zh-CN" dirty="0"/>
              <a:t>certain</a:t>
            </a:r>
            <a:r>
              <a:rPr lang="zh-CN" altLang="en-US" dirty="0"/>
              <a:t> </a:t>
            </a:r>
            <a:r>
              <a:rPr lang="en-US" altLang="zh-CN" dirty="0"/>
              <a:t>plan</a:t>
            </a:r>
            <a:r>
              <a:rPr lang="en-US" dirty="0"/>
              <a:t>.</a:t>
            </a:r>
            <a:r>
              <a:rPr lang="zh-CN" altLang="en-US" dirty="0"/>
              <a:t> </a:t>
            </a:r>
            <a:r>
              <a:rPr lang="en-US" altLang="zh-CN" dirty="0"/>
              <a:t>We</a:t>
            </a:r>
            <a:r>
              <a:rPr lang="zh-CN" altLang="en-US" dirty="0"/>
              <a:t> </a:t>
            </a:r>
            <a:r>
              <a:rPr lang="en-US" altLang="zh-CN" dirty="0"/>
              <a:t>start</a:t>
            </a:r>
            <a:r>
              <a:rPr lang="zh-CN" altLang="en-US" dirty="0"/>
              <a:t> </a:t>
            </a:r>
            <a:r>
              <a:rPr lang="en-US" altLang="zh-CN" dirty="0"/>
              <a:t>with</a:t>
            </a:r>
            <a:r>
              <a:rPr lang="zh-CN" altLang="en-US" dirty="0"/>
              <a:t> </a:t>
            </a:r>
            <a:r>
              <a:rPr lang="en-US" altLang="zh-CN" dirty="0"/>
              <a:t>a</a:t>
            </a:r>
            <a:r>
              <a:rPr lang="zh-CN" altLang="en-US" dirty="0"/>
              <a:t> </a:t>
            </a:r>
            <a:r>
              <a:rPr lang="en-US" altLang="zh-CN" dirty="0"/>
              <a:t>simple</a:t>
            </a:r>
            <a:r>
              <a:rPr lang="zh-CN" altLang="en-US" dirty="0"/>
              <a:t> </a:t>
            </a:r>
            <a:r>
              <a:rPr lang="en-US" altLang="zh-CN" dirty="0"/>
              <a:t>case</a:t>
            </a:r>
            <a:r>
              <a:rPr lang="zh-CN" altLang="en-US" dirty="0"/>
              <a:t> </a:t>
            </a:r>
            <a:r>
              <a:rPr lang="en-US" altLang="zh-CN" dirty="0"/>
              <a:t>of</a:t>
            </a:r>
            <a:r>
              <a:rPr lang="zh-CN" altLang="en-US" dirty="0"/>
              <a:t> </a:t>
            </a:r>
            <a:r>
              <a:rPr lang="en-US" altLang="zh-CN" dirty="0"/>
              <a:t>a</a:t>
            </a:r>
            <a:r>
              <a:rPr lang="zh-CN" altLang="en-US" dirty="0"/>
              <a:t> </a:t>
            </a:r>
            <a:r>
              <a:rPr lang="en-US" altLang="zh-CN" dirty="0"/>
              <a:t>single</a:t>
            </a:r>
            <a:r>
              <a:rPr lang="zh-CN" altLang="en-US" dirty="0"/>
              <a:t> </a:t>
            </a:r>
            <a:r>
              <a:rPr lang="en-US" altLang="zh-CN" dirty="0"/>
              <a:t>function.</a:t>
            </a:r>
            <a:r>
              <a:rPr lang="zh-CN" altLang="en-US" dirty="0"/>
              <a:t> </a:t>
            </a:r>
            <a:r>
              <a:rPr lang="en-US" altLang="zh-CN" dirty="0"/>
              <a:t>W</a:t>
            </a:r>
            <a:r>
              <a:rPr lang="en-US" dirty="0"/>
              <a:t>e cannot profile every possible object size. In practice, object sizes vary widely, so exhaustive measurement is simply infeasible.</a:t>
            </a:r>
            <a:r>
              <a:rPr lang="zh-CN" altLang="en-US" dirty="0"/>
              <a:t> </a:t>
            </a:r>
            <a:r>
              <a:rPr lang="en-US" dirty="0"/>
              <a:t>Our solution is to build an analytic performance model, where the key parameters can be profiled once and then generalized to different object sizes.</a:t>
            </a:r>
            <a:r>
              <a:rPr lang="zh-CN" altLang="en-US" dirty="0"/>
              <a:t> </a:t>
            </a:r>
            <a:r>
              <a:rPr lang="en-US" dirty="0"/>
              <a:t>As shown </a:t>
            </a:r>
            <a:r>
              <a:rPr lang="en-US" altLang="zh-CN" dirty="0"/>
              <a:t>here</a:t>
            </a:r>
            <a:r>
              <a:rPr lang="en-US" dirty="0"/>
              <a:t>, </a:t>
            </a:r>
            <a:r>
              <a:rPr lang="en-US" altLang="zh-CN" dirty="0"/>
              <a:t>after</a:t>
            </a:r>
            <a:r>
              <a:rPr lang="zh-CN" altLang="en-US" dirty="0"/>
              <a:t> </a:t>
            </a:r>
            <a:r>
              <a:rPr lang="en-US" altLang="zh-CN" dirty="0"/>
              <a:t>plan</a:t>
            </a:r>
            <a:r>
              <a:rPr lang="zh-CN" altLang="en-US" dirty="0"/>
              <a:t> </a:t>
            </a:r>
            <a:r>
              <a:rPr lang="en-US" altLang="zh-CN" dirty="0"/>
              <a:t>generation,</a:t>
            </a:r>
            <a:r>
              <a:rPr lang="zh-CN" altLang="en-US" dirty="0"/>
              <a:t> </a:t>
            </a:r>
            <a:r>
              <a:rPr lang="en-US" altLang="zh-CN" dirty="0"/>
              <a:t>there</a:t>
            </a:r>
            <a:r>
              <a:rPr lang="zh-CN" altLang="en-US" dirty="0"/>
              <a:t> </a:t>
            </a:r>
            <a:r>
              <a:rPr lang="en-US" altLang="zh-CN" dirty="0"/>
              <a:t>are</a:t>
            </a:r>
            <a:r>
              <a:rPr lang="zh-CN" altLang="en-US" dirty="0"/>
              <a:t> </a:t>
            </a:r>
            <a:r>
              <a:rPr lang="en-US" altLang="zh-CN" dirty="0"/>
              <a:t>two</a:t>
            </a:r>
            <a:r>
              <a:rPr lang="zh-CN" altLang="en-US" dirty="0"/>
              <a:t> </a:t>
            </a:r>
            <a:r>
              <a:rPr lang="en-US" altLang="zh-CN" dirty="0"/>
              <a:t>main</a:t>
            </a:r>
            <a:r>
              <a:rPr lang="zh-CN" altLang="en-US" dirty="0"/>
              <a:t> </a:t>
            </a:r>
            <a:r>
              <a:rPr lang="en-US" dirty="0"/>
              <a:t>components: </a:t>
            </a:r>
            <a:r>
              <a:rPr lang="en-US" altLang="zh-CN" dirty="0"/>
              <a:t>an</a:t>
            </a:r>
            <a:r>
              <a:rPr lang="zh-CN" altLang="en-US" dirty="0"/>
              <a:t> </a:t>
            </a:r>
            <a:r>
              <a:rPr lang="en-US" altLang="zh-CN" dirty="0"/>
              <a:t>optional</a:t>
            </a:r>
            <a:r>
              <a:rPr lang="zh-CN" altLang="en-US" dirty="0"/>
              <a:t> </a:t>
            </a:r>
            <a:r>
              <a:rPr lang="en-US" dirty="0"/>
              <a:t>function invocation, and data transfer.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dirty="0"/>
          </a:p>
          <a:p>
            <a:r>
              <a:rPr lang="en-US" dirty="0"/>
              <a:t>For function invocation, the latency depends on whether the object size exceeds a certain threshold. If the object is small, </a:t>
            </a:r>
            <a:r>
              <a:rPr lang="en-US" altLang="zh-CN" dirty="0"/>
              <a:t>because</a:t>
            </a:r>
            <a:r>
              <a:rPr lang="zh-CN" altLang="en-US" dirty="0"/>
              <a:t> </a:t>
            </a:r>
            <a:r>
              <a:rPr lang="en-US" altLang="zh-CN" dirty="0"/>
              <a:t>we</a:t>
            </a:r>
            <a:r>
              <a:rPr lang="zh-CN" altLang="en-US" dirty="0"/>
              <a:t> </a:t>
            </a:r>
            <a:r>
              <a:rPr lang="en-US" altLang="zh-CN" dirty="0"/>
              <a:t>fuse</a:t>
            </a:r>
            <a:r>
              <a:rPr lang="zh-CN" altLang="en-US" dirty="0"/>
              <a:t> </a:t>
            </a:r>
            <a:r>
              <a:rPr lang="en-US" altLang="zh-CN" dirty="0"/>
              <a:t>the</a:t>
            </a:r>
            <a:r>
              <a:rPr lang="zh-CN" altLang="en-US" dirty="0"/>
              <a:t> </a:t>
            </a:r>
            <a:r>
              <a:rPr lang="en-US" altLang="zh-CN" dirty="0"/>
              <a:t>planner</a:t>
            </a:r>
            <a:r>
              <a:rPr lang="zh-CN" altLang="en-US" dirty="0"/>
              <a:t> </a:t>
            </a:r>
            <a:r>
              <a:rPr lang="en-US" altLang="zh-CN" dirty="0"/>
              <a:t>and</a:t>
            </a:r>
            <a:r>
              <a:rPr lang="zh-CN" altLang="en-US" dirty="0"/>
              <a:t> </a:t>
            </a:r>
            <a:r>
              <a:rPr lang="en-US" altLang="zh-CN" dirty="0"/>
              <a:t>replicator,</a:t>
            </a:r>
            <a:r>
              <a:rPr lang="zh-CN" altLang="en-US" dirty="0"/>
              <a:t> </a:t>
            </a:r>
            <a:r>
              <a:rPr lang="en-US" altLang="zh-CN" dirty="0"/>
              <a:t>there</a:t>
            </a:r>
            <a:r>
              <a:rPr lang="zh-CN" altLang="en-US" dirty="0"/>
              <a:t> </a:t>
            </a:r>
            <a:r>
              <a:rPr lang="en-US" altLang="zh-CN" dirty="0"/>
              <a:t>is</a:t>
            </a:r>
            <a:r>
              <a:rPr lang="zh-CN" altLang="en-US" dirty="0"/>
              <a:t> </a:t>
            </a:r>
            <a:r>
              <a:rPr lang="en-US" altLang="zh-CN" dirty="0"/>
              <a:t>no</a:t>
            </a:r>
            <a:r>
              <a:rPr lang="zh-CN" altLang="en-US" dirty="0"/>
              <a:t> </a:t>
            </a:r>
            <a:r>
              <a:rPr lang="en-US" altLang="zh-CN" dirty="0"/>
              <a:t>function</a:t>
            </a:r>
            <a:r>
              <a:rPr lang="zh-CN" altLang="en-US" dirty="0"/>
              <a:t> </a:t>
            </a:r>
            <a:r>
              <a:rPr lang="en-US" altLang="zh-CN" dirty="0"/>
              <a:t>invocation</a:t>
            </a:r>
            <a:r>
              <a:rPr lang="en-US" dirty="0"/>
              <a:t>. Otherwise, we model it as the sum of </a:t>
            </a:r>
            <a:r>
              <a:rPr lang="en-US" altLang="zh-CN" dirty="0"/>
              <a:t>API</a:t>
            </a:r>
            <a:r>
              <a:rPr lang="zh-CN" altLang="en-US" dirty="0"/>
              <a:t> </a:t>
            </a:r>
            <a:r>
              <a:rPr lang="en-US" altLang="zh-CN" dirty="0"/>
              <a:t>calling</a:t>
            </a:r>
            <a:r>
              <a:rPr lang="zh-CN" altLang="en-US" dirty="0"/>
              <a:t> </a:t>
            </a:r>
            <a:r>
              <a:rPr lang="en-US" altLang="zh-CN" dirty="0"/>
              <a:t>time</a:t>
            </a:r>
            <a:r>
              <a:rPr lang="en-US" dirty="0"/>
              <a:t> </a:t>
            </a:r>
            <a:r>
              <a:rPr lang="en-US" altLang="zh-CN" dirty="0"/>
              <a:t>and</a:t>
            </a:r>
            <a:r>
              <a:rPr lang="zh-CN" altLang="en-US" dirty="0"/>
              <a:t> </a:t>
            </a:r>
            <a:r>
              <a:rPr lang="en-US" altLang="zh-CN" dirty="0"/>
              <a:t>a</a:t>
            </a:r>
            <a:r>
              <a:rPr lang="zh-CN" altLang="en-US" dirty="0"/>
              <a:t> </a:t>
            </a:r>
            <a:r>
              <a:rPr lang="en-US" altLang="zh-CN" dirty="0"/>
              <a:t>invocation</a:t>
            </a:r>
            <a:r>
              <a:rPr lang="zh-CN" altLang="en-US" dirty="0"/>
              <a:t> </a:t>
            </a:r>
            <a:r>
              <a:rPr lang="en-US" altLang="zh-CN" dirty="0"/>
              <a:t>delay</a:t>
            </a:r>
            <a:r>
              <a:rPr lang="zh-CN" altLang="en-US" dirty="0"/>
              <a:t> </a:t>
            </a:r>
            <a:r>
              <a:rPr lang="en-US" dirty="0"/>
              <a:t>at a given </a:t>
            </a:r>
            <a:r>
              <a:rPr lang="en-US" altLang="zh-CN" dirty="0"/>
              <a:t>cloud</a:t>
            </a:r>
            <a:r>
              <a:rPr lang="zh-CN" altLang="en-US" dirty="0"/>
              <a:t> </a:t>
            </a:r>
            <a:r>
              <a:rPr lang="en-US" altLang="zh-CN" dirty="0"/>
              <a:t>region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dirty="0"/>
          </a:p>
          <a:p>
            <a:r>
              <a:rPr lang="en-US" dirty="0"/>
              <a:t>For data transfer, we model it using a simple linear form. There is a fixed </a:t>
            </a:r>
            <a:r>
              <a:rPr lang="en-US" altLang="zh-CN" dirty="0"/>
              <a:t>base</a:t>
            </a:r>
            <a:r>
              <a:rPr lang="en-US" dirty="0"/>
              <a:t> </a:t>
            </a:r>
            <a:r>
              <a:rPr lang="en-US" altLang="zh-CN" dirty="0"/>
              <a:t>time</a:t>
            </a:r>
            <a:r>
              <a:rPr lang="en-US" dirty="0"/>
              <a:t>, and then a per-chunk transfer </a:t>
            </a:r>
            <a:r>
              <a:rPr lang="en-US" altLang="zh-CN" dirty="0"/>
              <a:t>time</a:t>
            </a:r>
            <a:r>
              <a:rPr lang="en-US" dirty="0"/>
              <a:t> that scales with the object size.</a:t>
            </a:r>
            <a:r>
              <a:rPr lang="zh-CN" altLang="en-US" dirty="0"/>
              <a:t> </a:t>
            </a:r>
            <a:r>
              <a:rPr lang="en-US" dirty="0"/>
              <a:t>By combining these components</a:t>
            </a:r>
            <a:r>
              <a:rPr lang="zh-CN" altLang="en-US" dirty="0"/>
              <a:t> </a:t>
            </a:r>
            <a:r>
              <a:rPr lang="en-US" altLang="zh-CN" dirty="0"/>
              <a:t>and</a:t>
            </a:r>
            <a:r>
              <a:rPr lang="zh-CN" altLang="en-US" dirty="0"/>
              <a:t> </a:t>
            </a:r>
            <a:r>
              <a:rPr lang="en-US" altLang="zh-CN" dirty="0"/>
              <a:t>substitute</a:t>
            </a:r>
            <a:r>
              <a:rPr lang="zh-CN" altLang="en-US" dirty="0"/>
              <a:t> </a:t>
            </a:r>
            <a:r>
              <a:rPr lang="en-US" altLang="zh-CN" dirty="0"/>
              <a:t>the</a:t>
            </a:r>
            <a:r>
              <a:rPr lang="zh-CN" altLang="en-US" dirty="0"/>
              <a:t> </a:t>
            </a:r>
            <a:r>
              <a:rPr lang="en-US" altLang="zh-CN" dirty="0"/>
              <a:t>profiled</a:t>
            </a:r>
            <a:r>
              <a:rPr lang="zh-CN" altLang="en-US" dirty="0"/>
              <a:t> </a:t>
            </a:r>
            <a:r>
              <a:rPr lang="en-US" altLang="zh-CN" dirty="0"/>
              <a:t>variables</a:t>
            </a:r>
            <a:r>
              <a:rPr lang="zh-CN" altLang="en-US" dirty="0"/>
              <a:t> </a:t>
            </a:r>
            <a:r>
              <a:rPr lang="en-US" altLang="zh-CN" dirty="0"/>
              <a:t>as</a:t>
            </a:r>
            <a:r>
              <a:rPr lang="zh-CN" altLang="en-US" dirty="0"/>
              <a:t> </a:t>
            </a:r>
            <a:r>
              <a:rPr lang="en-US" altLang="zh-CN" dirty="0"/>
              <a:t>distributions</a:t>
            </a:r>
            <a:r>
              <a:rPr lang="en-US" dirty="0"/>
              <a:t>, we can estimate the total replication time</a:t>
            </a:r>
            <a:r>
              <a:rPr lang="zh-CN" altLang="en-US" dirty="0"/>
              <a:t> </a:t>
            </a:r>
            <a:r>
              <a:rPr lang="en-US" altLang="zh-CN" dirty="0"/>
              <a:t>at</a:t>
            </a:r>
            <a:r>
              <a:rPr lang="zh-CN" altLang="en-US" dirty="0"/>
              <a:t> </a:t>
            </a:r>
            <a:r>
              <a:rPr lang="en-US" altLang="zh-CN" dirty="0"/>
              <a:t>a</a:t>
            </a:r>
            <a:r>
              <a:rPr lang="zh-CN" altLang="en-US" dirty="0"/>
              <a:t> </a:t>
            </a:r>
            <a:r>
              <a:rPr lang="en-US" altLang="zh-CN" dirty="0"/>
              <a:t>confidence</a:t>
            </a:r>
            <a:r>
              <a:rPr lang="zh-CN" altLang="en-US" dirty="0"/>
              <a:t> </a:t>
            </a:r>
            <a:r>
              <a:rPr lang="en-US" altLang="zh-CN" dirty="0"/>
              <a:t>interval</a:t>
            </a:r>
            <a:r>
              <a:rPr lang="en-US" dirty="0"/>
              <a:t> for different object sizes and configurations, without needing to profile each </a:t>
            </a:r>
            <a:r>
              <a:rPr lang="en-US" altLang="zh-CN" dirty="0"/>
              <a:t>of</a:t>
            </a:r>
            <a:r>
              <a:rPr lang="zh-CN" altLang="en-US" dirty="0"/>
              <a:t> </a:t>
            </a:r>
            <a:r>
              <a:rPr lang="en-US" altLang="zh-CN" dirty="0"/>
              <a:t>them</a:t>
            </a:r>
            <a:r>
              <a:rPr lang="en-US" dirty="0"/>
              <a:t> individually.</a:t>
            </a:r>
          </a:p>
          <a:p>
            <a:endParaRPr lang="zh-CN" altLang="en-US" dirty="0"/>
          </a:p>
        </p:txBody>
      </p:sp>
      <p:sp>
        <p:nvSpPr>
          <p:cNvPr id="4" name="灯片编号占位符 3">
            <a:extLst>
              <a:ext uri="{FF2B5EF4-FFF2-40B4-BE49-F238E27FC236}">
                <a16:creationId xmlns:a16="http://schemas.microsoft.com/office/drawing/2014/main" id="{86799C1E-3934-EA78-3CA4-C5AAF0C4EB1D}"/>
              </a:ext>
            </a:extLst>
          </p:cNvPr>
          <p:cNvSpPr>
            <a:spLocks noGrp="1"/>
          </p:cNvSpPr>
          <p:nvPr>
            <p:ph type="sldNum" sz="quarter" idx="5"/>
          </p:nvPr>
        </p:nvSpPr>
        <p:spPr/>
        <p:txBody>
          <a:bodyPr/>
          <a:lstStyle/>
          <a:p>
            <a:fld id="{AFD5145F-E0F1-8B42-89A4-F0FD86F4296F}" type="slidenum">
              <a:rPr kumimoji="1" lang="zh-CN" altLang="en-US" smtClean="0"/>
              <a:t>14</a:t>
            </a:fld>
            <a:endParaRPr kumimoji="1" lang="zh-CN" altLang="en-US"/>
          </a:p>
        </p:txBody>
      </p:sp>
    </p:spTree>
    <p:extLst>
      <p:ext uri="{BB962C8B-B14F-4D97-AF65-F5344CB8AC3E}">
        <p14:creationId xmlns:p14="http://schemas.microsoft.com/office/powerpoint/2010/main" val="3844448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65A93-6FF2-3E51-A205-2BA90C66BD0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03804A-9139-10E3-5C98-12E670DAE34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88F7B24-A7C2-4AE9-F657-D69031C758DF}"/>
              </a:ext>
            </a:extLst>
          </p:cNvPr>
          <p:cNvSpPr>
            <a:spLocks noGrp="1"/>
          </p:cNvSpPr>
          <p:nvPr>
            <p:ph type="body" idx="1"/>
          </p:nvPr>
        </p:nvSpPr>
        <p:spPr/>
        <p:txBody>
          <a:bodyPr/>
          <a:lstStyle/>
          <a:p>
            <a:r>
              <a:rPr lang="en-US" dirty="0"/>
              <a:t>Next, we extend our model to parallel functions.</a:t>
            </a:r>
            <a:r>
              <a:rPr lang="zh-CN" altLang="en-US" dirty="0"/>
              <a:t> </a:t>
            </a:r>
            <a:r>
              <a:rPr lang="en-US" dirty="0"/>
              <a:t>The key difference here is that replication is now performed by multiple functions in parallel. As </a:t>
            </a:r>
            <a:r>
              <a:rPr lang="en-US" altLang="zh-CN" dirty="0"/>
              <a:t>we</a:t>
            </a:r>
            <a:r>
              <a:rPr lang="zh-CN" altLang="en-US" dirty="0"/>
              <a:t> </a:t>
            </a:r>
            <a:r>
              <a:rPr lang="en-US" altLang="zh-CN" dirty="0"/>
              <a:t>show</a:t>
            </a:r>
            <a:r>
              <a:rPr lang="zh-CN" altLang="en-US" dirty="0"/>
              <a:t> </a:t>
            </a:r>
            <a:r>
              <a:rPr lang="en-US" altLang="zh-CN" dirty="0"/>
              <a:t>here</a:t>
            </a:r>
            <a:r>
              <a:rPr lang="en-US" dirty="0"/>
              <a:t>, we first invoke multiple function instances, split the object into chunks, and each function transfers a portion of the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dirty="0"/>
          </a:p>
          <a:p>
            <a:r>
              <a:rPr lang="en-US" dirty="0"/>
              <a:t>For function </a:t>
            </a:r>
            <a:r>
              <a:rPr lang="en-US" altLang="zh-CN" dirty="0"/>
              <a:t>invocation</a:t>
            </a:r>
            <a:r>
              <a:rPr lang="en-US" dirty="0"/>
              <a:t>, the total cost now scales with the number of functions. We model it as the invocation overhead multiplied by the number of functions</a:t>
            </a:r>
            <a:r>
              <a:rPr lang="en-US" altLang="zh-CN" dirty="0"/>
              <a:t>.</a:t>
            </a:r>
            <a:r>
              <a:rPr lang="zh-CN" altLang="en-US" dirty="0"/>
              <a:t> </a:t>
            </a:r>
            <a:r>
              <a:rPr lang="en-US" altLang="zh-CN" dirty="0"/>
              <a:t>We</a:t>
            </a:r>
            <a:r>
              <a:rPr lang="zh-CN" altLang="en-US" dirty="0"/>
              <a:t> </a:t>
            </a:r>
            <a:r>
              <a:rPr lang="en-US" altLang="zh-CN" dirty="0"/>
              <a:t>add</a:t>
            </a:r>
            <a:r>
              <a:rPr lang="zh-CN" altLang="en-US" dirty="0"/>
              <a:t> </a:t>
            </a:r>
            <a:r>
              <a:rPr lang="en-US" altLang="zh-CN" dirty="0"/>
              <a:t>an</a:t>
            </a:r>
            <a:r>
              <a:rPr lang="zh-CN" altLang="en-US" dirty="0"/>
              <a:t> </a:t>
            </a:r>
            <a:r>
              <a:rPr lang="en-US" altLang="zh-CN" dirty="0"/>
              <a:t>additional</a:t>
            </a:r>
            <a:r>
              <a:rPr lang="zh-CN" altLang="en-US" dirty="0"/>
              <a:t> </a:t>
            </a:r>
            <a:r>
              <a:rPr lang="en-US" dirty="0"/>
              <a:t>scheduling latency</a:t>
            </a:r>
            <a:r>
              <a:rPr lang="zh-CN" altLang="en-US" dirty="0"/>
              <a:t> </a:t>
            </a:r>
            <a:r>
              <a:rPr lang="en-US" altLang="zh-CN" dirty="0"/>
              <a:t>because</a:t>
            </a:r>
            <a:r>
              <a:rPr lang="zh-CN" altLang="en-US" dirty="0"/>
              <a:t> </a:t>
            </a:r>
            <a:r>
              <a:rPr lang="en-US" altLang="zh-CN" dirty="0"/>
              <a:t>when</a:t>
            </a:r>
            <a:r>
              <a:rPr lang="zh-CN" altLang="en-US" dirty="0"/>
              <a:t> </a:t>
            </a:r>
            <a:r>
              <a:rPr lang="en-US" altLang="zh-CN" dirty="0"/>
              <a:t>scaling</a:t>
            </a:r>
            <a:r>
              <a:rPr lang="zh-CN" altLang="en-US" dirty="0"/>
              <a:t> </a:t>
            </a:r>
            <a:r>
              <a:rPr lang="en-US" altLang="zh-CN" dirty="0"/>
              <a:t>out,</a:t>
            </a:r>
            <a:r>
              <a:rPr lang="zh-CN" altLang="en-US" dirty="0"/>
              <a:t> </a:t>
            </a:r>
            <a:r>
              <a:rPr lang="en-US" altLang="zh-CN" dirty="0"/>
              <a:t>we</a:t>
            </a:r>
            <a:r>
              <a:rPr lang="zh-CN" altLang="en-US" dirty="0"/>
              <a:t> </a:t>
            </a:r>
            <a:r>
              <a:rPr lang="en-US" altLang="zh-CN" dirty="0"/>
              <a:t>observe</a:t>
            </a:r>
            <a:r>
              <a:rPr lang="zh-CN" altLang="en-US" dirty="0"/>
              <a:t> </a:t>
            </a:r>
            <a:r>
              <a:rPr lang="en-US" altLang="zh-CN" dirty="0"/>
              <a:t>platforms</a:t>
            </a:r>
            <a:r>
              <a:rPr lang="zh-CN" altLang="en-US" dirty="0"/>
              <a:t> </a:t>
            </a:r>
            <a:r>
              <a:rPr lang="en-US" altLang="zh-CN" dirty="0"/>
              <a:t>like</a:t>
            </a:r>
            <a:r>
              <a:rPr lang="zh-CN" altLang="en-US" dirty="0"/>
              <a:t> </a:t>
            </a:r>
            <a:r>
              <a:rPr lang="en-US" altLang="zh-CN" dirty="0"/>
              <a:t>GCP</a:t>
            </a:r>
            <a:r>
              <a:rPr lang="zh-CN" altLang="en-US" dirty="0"/>
              <a:t> </a:t>
            </a:r>
            <a:r>
              <a:rPr lang="en-US" altLang="zh-CN" dirty="0"/>
              <a:t>takes</a:t>
            </a:r>
            <a:r>
              <a:rPr lang="zh-CN" altLang="en-US" dirty="0"/>
              <a:t> </a:t>
            </a:r>
            <a:r>
              <a:rPr lang="en-US" altLang="zh-CN" dirty="0"/>
              <a:t>up</a:t>
            </a:r>
            <a:r>
              <a:rPr lang="zh-CN" altLang="en-US" dirty="0"/>
              <a:t> </a:t>
            </a:r>
            <a:r>
              <a:rPr lang="en-US" altLang="zh-CN" dirty="0"/>
              <a:t>to</a:t>
            </a:r>
            <a:r>
              <a:rPr lang="zh-CN" altLang="en-US" dirty="0"/>
              <a:t> </a:t>
            </a:r>
            <a:r>
              <a:rPr lang="en-US" altLang="zh-CN" dirty="0"/>
              <a:t>five</a:t>
            </a:r>
            <a:r>
              <a:rPr lang="zh-CN" altLang="en-US" dirty="0"/>
              <a:t> </a:t>
            </a:r>
            <a:r>
              <a:rPr lang="en-US" altLang="zh-CN" dirty="0"/>
              <a:t>seconds</a:t>
            </a:r>
            <a:r>
              <a:rPr lang="zh-CN" altLang="en-US" dirty="0"/>
              <a:t> </a:t>
            </a:r>
            <a:r>
              <a:rPr lang="en-US" altLang="zh-CN" dirty="0"/>
              <a:t>to</a:t>
            </a:r>
            <a:r>
              <a:rPr lang="zh-CN" altLang="en-US" dirty="0"/>
              <a:t> </a:t>
            </a:r>
            <a:r>
              <a:rPr lang="en-US" altLang="zh-CN" dirty="0"/>
              <a:t>make</a:t>
            </a:r>
            <a:r>
              <a:rPr lang="zh-CN" altLang="en-US" dirty="0"/>
              <a:t> </a:t>
            </a:r>
            <a:r>
              <a:rPr lang="en-US" altLang="zh-CN" dirty="0"/>
              <a:t>the</a:t>
            </a:r>
            <a:r>
              <a:rPr lang="zh-CN" altLang="en-US" dirty="0"/>
              <a:t> </a:t>
            </a:r>
            <a:r>
              <a:rPr lang="en-US" altLang="zh-CN" dirty="0"/>
              <a:t>scheduling</a:t>
            </a:r>
            <a:r>
              <a:rPr lang="zh-CN" altLang="en-US" dirty="0"/>
              <a:t> </a:t>
            </a:r>
            <a:r>
              <a:rPr lang="en-US" altLang="zh-CN" dirty="0"/>
              <a:t>decision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dirty="0"/>
          </a:p>
          <a:p>
            <a:r>
              <a:rPr lang="en-US" dirty="0"/>
              <a:t>For data transfer, the total completion time is determined by the slowest function, since all chunks must finish before replication completes.</a:t>
            </a:r>
            <a:r>
              <a:rPr lang="zh-CN" altLang="en-US" dirty="0"/>
              <a:t> </a:t>
            </a:r>
            <a:r>
              <a:rPr lang="en-US" dirty="0"/>
              <a:t>Therefore, we take the maximum transfer time across all parallel functions.</a:t>
            </a:r>
            <a:r>
              <a:rPr lang="zh-CN" altLang="en-US" dirty="0"/>
              <a:t> </a:t>
            </a:r>
            <a:r>
              <a:rPr lang="en-US" dirty="0"/>
              <a:t>To capture performance variability, instead of using a single deterministic value, we estimate this maximum using Monte Carlo methods. This allows us to account for the variability across instances and over time that we observed earlier.</a:t>
            </a:r>
            <a:r>
              <a:rPr lang="zh-CN" altLang="en-US" dirty="0"/>
              <a:t> </a:t>
            </a:r>
            <a:r>
              <a:rPr lang="en-US" dirty="0"/>
              <a:t>By combining these, we can estimate the total replication time under parallel execution and choose an appropriate level of parallelism to meet the desired SLO.</a:t>
            </a:r>
          </a:p>
          <a:p>
            <a:endParaRPr lang="zh-CN" altLang="en-US" dirty="0"/>
          </a:p>
        </p:txBody>
      </p:sp>
      <p:sp>
        <p:nvSpPr>
          <p:cNvPr id="4" name="灯片编号占位符 3">
            <a:extLst>
              <a:ext uri="{FF2B5EF4-FFF2-40B4-BE49-F238E27FC236}">
                <a16:creationId xmlns:a16="http://schemas.microsoft.com/office/drawing/2014/main" id="{6A53B360-BE80-E580-AD65-7CEF4E64356C}"/>
              </a:ext>
            </a:extLst>
          </p:cNvPr>
          <p:cNvSpPr>
            <a:spLocks noGrp="1"/>
          </p:cNvSpPr>
          <p:nvPr>
            <p:ph type="sldNum" sz="quarter" idx="5"/>
          </p:nvPr>
        </p:nvSpPr>
        <p:spPr/>
        <p:txBody>
          <a:bodyPr/>
          <a:lstStyle/>
          <a:p>
            <a:fld id="{AFD5145F-E0F1-8B42-89A4-F0FD86F4296F}" type="slidenum">
              <a:rPr kumimoji="1" lang="zh-CN" altLang="en-US" smtClean="0"/>
              <a:t>15</a:t>
            </a:fld>
            <a:endParaRPr kumimoji="1" lang="zh-CN" altLang="en-US"/>
          </a:p>
        </p:txBody>
      </p:sp>
    </p:spTree>
    <p:extLst>
      <p:ext uri="{BB962C8B-B14F-4D97-AF65-F5344CB8AC3E}">
        <p14:creationId xmlns:p14="http://schemas.microsoft.com/office/powerpoint/2010/main" val="3919491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C9D05-73ED-4779-39FB-C0FE536029C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0D8092-E522-4522-55D4-17BB15568E2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FD75223-D507-5380-0676-3197B2F1B22A}"/>
              </a:ext>
            </a:extLst>
          </p:cNvPr>
          <p:cNvSpPr>
            <a:spLocks noGrp="1"/>
          </p:cNvSpPr>
          <p:nvPr>
            <p:ph type="body" idx="1"/>
          </p:nvPr>
        </p:nvSpPr>
        <p:spPr/>
        <p:txBody>
          <a:bodyPr/>
          <a:lstStyle/>
          <a:p>
            <a:r>
              <a:rPr lang="en-US" altLang="zh-CN" dirty="0"/>
              <a:t>Once</a:t>
            </a:r>
            <a:r>
              <a:rPr lang="zh-CN" altLang="en-US" dirty="0"/>
              <a:t> </a:t>
            </a:r>
            <a:r>
              <a:rPr lang="en-US" altLang="zh-CN" dirty="0"/>
              <a:t>we</a:t>
            </a:r>
            <a:r>
              <a:rPr lang="zh-CN" altLang="en-US" dirty="0"/>
              <a:t> </a:t>
            </a:r>
            <a:r>
              <a:rPr lang="en-US" altLang="zh-CN" dirty="0"/>
              <a:t>have</a:t>
            </a:r>
            <a:r>
              <a:rPr lang="zh-CN" altLang="en-US" dirty="0"/>
              <a:t> </a:t>
            </a:r>
            <a:r>
              <a:rPr lang="en-US" altLang="zh-CN" dirty="0"/>
              <a:t>a</a:t>
            </a:r>
            <a:r>
              <a:rPr lang="zh-CN" altLang="en-US" dirty="0"/>
              <a:t> </a:t>
            </a:r>
            <a:r>
              <a:rPr lang="en-US" altLang="zh-CN" dirty="0"/>
              <a:t>replication</a:t>
            </a:r>
            <a:r>
              <a:rPr lang="zh-CN" altLang="en-US" dirty="0"/>
              <a:t> </a:t>
            </a:r>
            <a:r>
              <a:rPr lang="en-US" altLang="zh-CN" dirty="0"/>
              <a:t>plan,</a:t>
            </a:r>
            <a:r>
              <a:rPr lang="zh-CN" altLang="en-US" dirty="0"/>
              <a:t> </a:t>
            </a:r>
            <a:r>
              <a:rPr lang="en-US" altLang="zh-CN" dirty="0"/>
              <a:t>we</a:t>
            </a:r>
            <a:r>
              <a:rPr lang="zh-CN" altLang="en-US" dirty="0"/>
              <a:t> </a:t>
            </a:r>
            <a:r>
              <a:rPr lang="en-US" altLang="zh-CN" dirty="0"/>
              <a:t>still</a:t>
            </a:r>
            <a:r>
              <a:rPr lang="zh-CN" altLang="en-US" dirty="0"/>
              <a:t> </a:t>
            </a:r>
            <a:r>
              <a:rPr lang="en-US" altLang="zh-CN" dirty="0"/>
              <a:t>need</a:t>
            </a:r>
            <a:r>
              <a:rPr lang="zh-CN" altLang="en-US" dirty="0"/>
              <a:t> </a:t>
            </a:r>
            <a:r>
              <a:rPr lang="en-US" altLang="zh-CN" dirty="0"/>
              <a:t>to</a:t>
            </a:r>
            <a:r>
              <a:rPr lang="zh-CN" altLang="en-US" dirty="0"/>
              <a:t> </a:t>
            </a:r>
            <a:r>
              <a:rPr lang="en-US" altLang="zh-CN" dirty="0"/>
              <a:t>handle</a:t>
            </a:r>
            <a:r>
              <a:rPr lang="zh-CN" altLang="en-US" dirty="0"/>
              <a:t> </a:t>
            </a:r>
            <a:r>
              <a:rPr lang="en-US" altLang="zh-CN" dirty="0"/>
              <a:t>the</a:t>
            </a:r>
            <a:r>
              <a:rPr lang="en-US" dirty="0"/>
              <a:t> performance variability</a:t>
            </a:r>
            <a:r>
              <a:rPr lang="zh-CN" altLang="en-US" dirty="0"/>
              <a:t> </a:t>
            </a:r>
            <a:r>
              <a:rPr lang="en-US" altLang="zh-CN" dirty="0"/>
              <a:t>across</a:t>
            </a:r>
            <a:r>
              <a:rPr lang="zh-CN" altLang="en-US" dirty="0"/>
              <a:t> </a:t>
            </a:r>
            <a:r>
              <a:rPr lang="en-US" altLang="zh-CN" dirty="0"/>
              <a:t>the</a:t>
            </a:r>
            <a:r>
              <a:rPr lang="zh-CN" altLang="en-US" dirty="0"/>
              <a:t> </a:t>
            </a:r>
            <a:r>
              <a:rPr lang="en-US" altLang="zh-CN" dirty="0"/>
              <a:t>function</a:t>
            </a:r>
            <a:r>
              <a:rPr lang="zh-CN" altLang="en-US" dirty="0"/>
              <a:t> </a:t>
            </a:r>
            <a:r>
              <a:rPr lang="en-US" altLang="zh-CN" dirty="0"/>
              <a:t>instances.</a:t>
            </a:r>
            <a:endParaRPr lang="en-US" dirty="0"/>
          </a:p>
          <a:p>
            <a:r>
              <a:rPr lang="en-US" dirty="0"/>
              <a:t>The problem is that if we simply distribute chunks evenly across functions, slower instances can become the bottleneck.</a:t>
            </a:r>
          </a:p>
          <a:p>
            <a:r>
              <a:rPr lang="en-US" dirty="0"/>
              <a:t>For example, as shown here, suppose we split the object evenly between two functions. One function runs at 100 Mbps, while the other runs at 400 Mbps. Even though the second function finishes quickly, the overall completion time is still determined by the slower one.</a:t>
            </a:r>
          </a:p>
          <a:p>
            <a:r>
              <a:rPr lang="en-US" altLang="zh-CN" dirty="0"/>
              <a:t>On</a:t>
            </a:r>
            <a:r>
              <a:rPr lang="zh-CN" altLang="en-US" dirty="0"/>
              <a:t> </a:t>
            </a:r>
            <a:r>
              <a:rPr lang="en-US" altLang="zh-CN" dirty="0"/>
              <a:t>the</a:t>
            </a:r>
            <a:r>
              <a:rPr lang="zh-CN" altLang="en-US" dirty="0"/>
              <a:t> </a:t>
            </a:r>
            <a:r>
              <a:rPr lang="en-US" altLang="zh-CN" dirty="0"/>
              <a:t>right</a:t>
            </a:r>
            <a:r>
              <a:rPr lang="zh-CN" altLang="en-US" dirty="0"/>
              <a:t> </a:t>
            </a:r>
            <a:r>
              <a:rPr lang="en-US" altLang="zh-CN" dirty="0"/>
              <a:t>side</a:t>
            </a:r>
            <a:r>
              <a:rPr lang="zh-CN" altLang="en-US" dirty="0"/>
              <a:t> </a:t>
            </a:r>
            <a:r>
              <a:rPr lang="en-US" altLang="zh-CN" dirty="0"/>
              <a:t>is</a:t>
            </a:r>
            <a:r>
              <a:rPr lang="zh-CN" altLang="en-US" dirty="0"/>
              <a:t> </a:t>
            </a:r>
            <a:r>
              <a:rPr lang="en-US" altLang="zh-CN" dirty="0"/>
              <a:t>the</a:t>
            </a:r>
            <a:r>
              <a:rPr lang="zh-CN" altLang="en-US" dirty="0"/>
              <a:t> </a:t>
            </a:r>
            <a:r>
              <a:rPr lang="en-US" altLang="zh-CN" dirty="0"/>
              <a:t>execution</a:t>
            </a:r>
            <a:r>
              <a:rPr lang="zh-CN" altLang="en-US" dirty="0"/>
              <a:t> </a:t>
            </a:r>
            <a:r>
              <a:rPr lang="en-US" altLang="zh-CN" dirty="0"/>
              <a:t>time</a:t>
            </a:r>
            <a:r>
              <a:rPr lang="zh-CN" altLang="en-US" dirty="0"/>
              <a:t> </a:t>
            </a:r>
            <a:r>
              <a:rPr lang="en-US" altLang="zh-CN" dirty="0"/>
              <a:t>from</a:t>
            </a:r>
            <a:r>
              <a:rPr lang="zh-CN" altLang="en-US" dirty="0"/>
              <a:t> </a:t>
            </a:r>
            <a:r>
              <a:rPr lang="en-US" altLang="zh-CN" dirty="0"/>
              <a:t>an</a:t>
            </a:r>
            <a:r>
              <a:rPr lang="zh-CN" altLang="en-US" dirty="0"/>
              <a:t> </a:t>
            </a:r>
            <a:r>
              <a:rPr lang="en-US" altLang="zh-CN" dirty="0"/>
              <a:t>actual</a:t>
            </a:r>
            <a:r>
              <a:rPr lang="zh-CN" altLang="en-US" dirty="0"/>
              <a:t> </a:t>
            </a:r>
            <a:r>
              <a:rPr lang="en-US" altLang="zh-CN" dirty="0"/>
              <a:t>replication</a:t>
            </a:r>
            <a:r>
              <a:rPr lang="zh-CN" altLang="en-US" dirty="0"/>
              <a:t> </a:t>
            </a:r>
            <a:r>
              <a:rPr lang="en-US" altLang="zh-CN" dirty="0"/>
              <a:t>task</a:t>
            </a:r>
            <a:r>
              <a:rPr lang="en-US" dirty="0"/>
              <a:t>, execution time can vary significantly across </a:t>
            </a:r>
            <a:r>
              <a:rPr lang="en-US" altLang="zh-CN" dirty="0"/>
              <a:t>functions.</a:t>
            </a:r>
            <a:r>
              <a:rPr lang="zh-CN" altLang="en-US" dirty="0"/>
              <a:t> </a:t>
            </a:r>
            <a:r>
              <a:rPr lang="en-US" altLang="zh-CN" dirty="0"/>
              <a:t>A lot</a:t>
            </a:r>
            <a:r>
              <a:rPr lang="zh-CN" altLang="en-US" dirty="0"/>
              <a:t> </a:t>
            </a:r>
            <a:r>
              <a:rPr lang="en-US" altLang="zh-CN" dirty="0"/>
              <a:t>of</a:t>
            </a:r>
            <a:r>
              <a:rPr lang="zh-CN" altLang="en-US" dirty="0"/>
              <a:t> </a:t>
            </a:r>
            <a:r>
              <a:rPr lang="en-US" altLang="zh-CN" dirty="0"/>
              <a:t>them</a:t>
            </a:r>
            <a:r>
              <a:rPr lang="zh-CN" altLang="en-US" dirty="0"/>
              <a:t> </a:t>
            </a:r>
            <a:r>
              <a:rPr lang="en-US" altLang="zh-CN" dirty="0"/>
              <a:t>finish</a:t>
            </a:r>
            <a:r>
              <a:rPr lang="zh-CN" altLang="en-US" dirty="0"/>
              <a:t> </a:t>
            </a:r>
            <a:r>
              <a:rPr lang="en-US" altLang="zh-CN" dirty="0"/>
              <a:t>within</a:t>
            </a:r>
            <a:r>
              <a:rPr lang="zh-CN" altLang="en-US" dirty="0"/>
              <a:t> </a:t>
            </a:r>
            <a:r>
              <a:rPr lang="en-US" altLang="zh-CN" dirty="0"/>
              <a:t>10</a:t>
            </a:r>
            <a:r>
              <a:rPr lang="zh-CN" altLang="en-US" dirty="0"/>
              <a:t> </a:t>
            </a:r>
            <a:r>
              <a:rPr lang="en-US" altLang="zh-CN" dirty="0"/>
              <a:t>seconds,</a:t>
            </a:r>
            <a:r>
              <a:rPr lang="zh-CN" altLang="en-US" dirty="0"/>
              <a:t> </a:t>
            </a:r>
            <a:r>
              <a:rPr lang="en-US" altLang="zh-CN" dirty="0"/>
              <a:t>while</a:t>
            </a:r>
            <a:r>
              <a:rPr lang="zh-CN" altLang="en-US" dirty="0"/>
              <a:t> </a:t>
            </a:r>
            <a:r>
              <a:rPr lang="en-US" altLang="zh-CN" dirty="0"/>
              <a:t>the</a:t>
            </a:r>
            <a:r>
              <a:rPr lang="zh-CN" altLang="en-US" dirty="0"/>
              <a:t> </a:t>
            </a:r>
            <a:r>
              <a:rPr lang="en-US" altLang="zh-CN" dirty="0"/>
              <a:t>slowest</a:t>
            </a:r>
            <a:r>
              <a:rPr lang="zh-CN" altLang="en-US" dirty="0"/>
              <a:t> </a:t>
            </a:r>
            <a:r>
              <a:rPr lang="en-US" altLang="zh-CN" dirty="0"/>
              <a:t>ones</a:t>
            </a:r>
            <a:r>
              <a:rPr lang="zh-CN" altLang="en-US" dirty="0"/>
              <a:t> </a:t>
            </a:r>
            <a:r>
              <a:rPr lang="en-US" altLang="zh-CN" dirty="0"/>
              <a:t>take</a:t>
            </a:r>
            <a:r>
              <a:rPr lang="zh-CN" altLang="en-US" dirty="0"/>
              <a:t> </a:t>
            </a:r>
            <a:r>
              <a:rPr lang="en-US" altLang="zh-CN" dirty="0"/>
              <a:t>more</a:t>
            </a:r>
            <a:r>
              <a:rPr lang="zh-CN" altLang="en-US" dirty="0"/>
              <a:t> </a:t>
            </a:r>
            <a:r>
              <a:rPr lang="en-US" altLang="zh-CN" dirty="0"/>
              <a:t>than</a:t>
            </a:r>
            <a:r>
              <a:rPr lang="zh-CN" altLang="en-US" dirty="0"/>
              <a:t> </a:t>
            </a:r>
            <a:r>
              <a:rPr lang="en-US" altLang="zh-CN" dirty="0"/>
              <a:t>20</a:t>
            </a:r>
            <a:r>
              <a:rPr lang="zh-CN" altLang="en-US" dirty="0"/>
              <a:t> </a:t>
            </a:r>
            <a:r>
              <a:rPr lang="en-US" altLang="zh-CN" dirty="0"/>
              <a:t>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dirty="0"/>
          </a:p>
          <a:p>
            <a:r>
              <a:rPr lang="en-US" dirty="0"/>
              <a:t>So the key question becomes: can we dynamically adjust chunk assignment to better balance the load and mitigate stragglers?”</a:t>
            </a:r>
          </a:p>
          <a:p>
            <a:endParaRPr lang="zh-CN" altLang="en-US" dirty="0"/>
          </a:p>
        </p:txBody>
      </p:sp>
      <p:sp>
        <p:nvSpPr>
          <p:cNvPr id="4" name="灯片编号占位符 3">
            <a:extLst>
              <a:ext uri="{FF2B5EF4-FFF2-40B4-BE49-F238E27FC236}">
                <a16:creationId xmlns:a16="http://schemas.microsoft.com/office/drawing/2014/main" id="{5DDF7205-D349-BA33-44A7-218D8B5DE975}"/>
              </a:ext>
            </a:extLst>
          </p:cNvPr>
          <p:cNvSpPr>
            <a:spLocks noGrp="1"/>
          </p:cNvSpPr>
          <p:nvPr>
            <p:ph type="sldNum" sz="quarter" idx="5"/>
          </p:nvPr>
        </p:nvSpPr>
        <p:spPr/>
        <p:txBody>
          <a:bodyPr/>
          <a:lstStyle/>
          <a:p>
            <a:fld id="{AFD5145F-E0F1-8B42-89A4-F0FD86F4296F}" type="slidenum">
              <a:rPr kumimoji="1" lang="zh-CN" altLang="en-US" smtClean="0"/>
              <a:t>16</a:t>
            </a:fld>
            <a:endParaRPr kumimoji="1" lang="zh-CN" altLang="en-US"/>
          </a:p>
        </p:txBody>
      </p:sp>
    </p:spTree>
    <p:extLst>
      <p:ext uri="{BB962C8B-B14F-4D97-AF65-F5344CB8AC3E}">
        <p14:creationId xmlns:p14="http://schemas.microsoft.com/office/powerpoint/2010/main" val="2107755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4ED8B-F0F4-B4E6-5DA5-74730FA292F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EDD121A-EB1E-DAE4-6E97-78715B40CB7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0214BD9-64A1-FF77-10A8-B48E409B2FD8}"/>
              </a:ext>
            </a:extLst>
          </p:cNvPr>
          <p:cNvSpPr>
            <a:spLocks noGrp="1"/>
          </p:cNvSpPr>
          <p:nvPr>
            <p:ph type="body" idx="1"/>
          </p:nvPr>
        </p:nvSpPr>
        <p:spPr/>
        <p:txBody>
          <a:bodyPr/>
          <a:lstStyle/>
          <a:p>
            <a:r>
              <a:rPr lang="en-US" altLang="zh-CN" dirty="0"/>
              <a:t>T</a:t>
            </a:r>
            <a:r>
              <a:rPr lang="en-US" dirty="0"/>
              <a:t>o address the straggler problem</a:t>
            </a:r>
            <a:r>
              <a:rPr lang="en-US" altLang="zh-CN" dirty="0"/>
              <a:t>,</a:t>
            </a:r>
            <a:r>
              <a:rPr lang="en-US" dirty="0"/>
              <a:t> we propose delayed and finer-grained task assignment.</a:t>
            </a:r>
            <a:r>
              <a:rPr lang="zh-CN" altLang="en-US" dirty="0"/>
              <a:t> </a:t>
            </a:r>
            <a:r>
              <a:rPr lang="en-US" dirty="0"/>
              <a:t>The key idea is to break the object into smaller chunks, and instead of assigning them upfront, we only assign work when a function becomes idle.</a:t>
            </a:r>
          </a:p>
          <a:p>
            <a:r>
              <a:rPr lang="en-US" dirty="0"/>
              <a:t>More concretely, </a:t>
            </a:r>
            <a:r>
              <a:rPr lang="en-US" dirty="0" err="1"/>
              <a:t>LambdaReplica</a:t>
            </a:r>
            <a:r>
              <a:rPr lang="en-US" dirty="0"/>
              <a:t> divides the replication task into fine-grained units and places them in a cloud database. Each function dynamically pulls tasks from this shared pool as it progresses.</a:t>
            </a:r>
            <a:r>
              <a:rPr lang="zh-CN" altLang="en-US" dirty="0"/>
              <a:t> </a:t>
            </a:r>
            <a:r>
              <a:rPr lang="en-US" dirty="0"/>
              <a:t>This allows faster functions to process more chunks, while slower ones handle fewer, naturally balancing the workload across instances.</a:t>
            </a:r>
          </a:p>
          <a:p>
            <a:r>
              <a:rPr lang="en-US" dirty="0"/>
              <a:t>As a result, we can effectively mitigate the straggler effect and achieve much more balanced execution times.</a:t>
            </a:r>
            <a:r>
              <a:rPr lang="zh-CN" altLang="en-US" dirty="0"/>
              <a:t> </a:t>
            </a:r>
            <a:r>
              <a:rPr lang="en-US" dirty="0"/>
              <a:t>The figure on the right shows that compared to a fair, static assignment, this fine-grained, dynamic approach </a:t>
            </a:r>
            <a:r>
              <a:rPr lang="en-US" altLang="zh-CN" dirty="0"/>
              <a:t>allows</a:t>
            </a:r>
            <a:r>
              <a:rPr lang="zh-CN" altLang="en-US" dirty="0"/>
              <a:t> </a:t>
            </a:r>
            <a:r>
              <a:rPr lang="en-US" altLang="zh-CN" dirty="0"/>
              <a:t>functions</a:t>
            </a:r>
            <a:r>
              <a:rPr lang="zh-CN" altLang="en-US" dirty="0"/>
              <a:t> </a:t>
            </a:r>
            <a:r>
              <a:rPr lang="en-US" altLang="zh-CN" dirty="0"/>
              <a:t>to</a:t>
            </a:r>
            <a:r>
              <a:rPr lang="zh-CN" altLang="en-US" dirty="0"/>
              <a:t> </a:t>
            </a:r>
            <a:r>
              <a:rPr lang="en-US" altLang="zh-CN" dirty="0"/>
              <a:t>finish</a:t>
            </a:r>
            <a:r>
              <a:rPr lang="zh-CN" altLang="en-US" dirty="0"/>
              <a:t> </a:t>
            </a:r>
            <a:r>
              <a:rPr lang="en-US" altLang="zh-CN" dirty="0"/>
              <a:t>around</a:t>
            </a:r>
            <a:r>
              <a:rPr lang="zh-CN" altLang="en-US" dirty="0"/>
              <a:t> </a:t>
            </a:r>
            <a:r>
              <a:rPr lang="en-US" altLang="zh-CN" dirty="0"/>
              <a:t>the</a:t>
            </a:r>
            <a:r>
              <a:rPr lang="zh-CN" altLang="en-US" dirty="0"/>
              <a:t> </a:t>
            </a:r>
            <a:r>
              <a:rPr lang="en-US" altLang="zh-CN" dirty="0"/>
              <a:t>same</a:t>
            </a:r>
            <a:r>
              <a:rPr lang="zh-CN" altLang="en-US" dirty="0"/>
              <a:t> </a:t>
            </a:r>
            <a:r>
              <a:rPr lang="en-US" altLang="zh-CN" dirty="0"/>
              <a:t>time.</a:t>
            </a:r>
            <a:endParaRPr lang="zh-CN" altLang="en-US" dirty="0"/>
          </a:p>
        </p:txBody>
      </p:sp>
      <p:sp>
        <p:nvSpPr>
          <p:cNvPr id="4" name="灯片编号占位符 3">
            <a:extLst>
              <a:ext uri="{FF2B5EF4-FFF2-40B4-BE49-F238E27FC236}">
                <a16:creationId xmlns:a16="http://schemas.microsoft.com/office/drawing/2014/main" id="{59EE23A8-454A-09D0-ED6A-C69374CE717A}"/>
              </a:ext>
            </a:extLst>
          </p:cNvPr>
          <p:cNvSpPr>
            <a:spLocks noGrp="1"/>
          </p:cNvSpPr>
          <p:nvPr>
            <p:ph type="sldNum" sz="quarter" idx="5"/>
          </p:nvPr>
        </p:nvSpPr>
        <p:spPr/>
        <p:txBody>
          <a:bodyPr/>
          <a:lstStyle/>
          <a:p>
            <a:fld id="{AFD5145F-E0F1-8B42-89A4-F0FD86F4296F}" type="slidenum">
              <a:rPr kumimoji="1" lang="zh-CN" altLang="en-US" smtClean="0"/>
              <a:t>17</a:t>
            </a:fld>
            <a:endParaRPr kumimoji="1" lang="zh-CN" altLang="en-US"/>
          </a:p>
        </p:txBody>
      </p:sp>
    </p:spTree>
    <p:extLst>
      <p:ext uri="{BB962C8B-B14F-4D97-AF65-F5344CB8AC3E}">
        <p14:creationId xmlns:p14="http://schemas.microsoft.com/office/powerpoint/2010/main" val="1528755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implemented </a:t>
            </a:r>
            <a:r>
              <a:rPr lang="en-US" dirty="0" err="1"/>
              <a:t>LambdaReplica</a:t>
            </a:r>
            <a:r>
              <a:rPr lang="en-US" dirty="0"/>
              <a:t> in about 5,200 lines of Python code.</a:t>
            </a:r>
          </a:p>
          <a:p>
            <a:r>
              <a:rPr lang="en-US" dirty="0"/>
              <a:t>For the testbed, we use three major cloud platforms: AWS, Azure, and GCP, each with three regions. We deploy serverless functions on AWS Lambda, Azure Functions, and Google Cloud Run, and use </a:t>
            </a:r>
            <a:r>
              <a:rPr lang="en-US" altLang="zh-CN" dirty="0"/>
              <a:t>their</a:t>
            </a:r>
            <a:r>
              <a:rPr lang="zh-CN" altLang="en-US" dirty="0"/>
              <a:t> </a:t>
            </a:r>
            <a:r>
              <a:rPr lang="en-US" dirty="0"/>
              <a:t>cloud databases for coordination.</a:t>
            </a:r>
          </a:p>
          <a:p>
            <a:r>
              <a:rPr lang="en-US" dirty="0"/>
              <a:t>For baselines, we compare against </a:t>
            </a:r>
            <a:r>
              <a:rPr lang="en-US" dirty="0" err="1"/>
              <a:t>Skyplane</a:t>
            </a:r>
            <a:r>
              <a:rPr lang="en-US" dirty="0"/>
              <a:t>, an open-source cross-cloud replication system, as well as the native intra-cloud replication features provided by AWS and Azure.</a:t>
            </a:r>
          </a:p>
          <a:p>
            <a:r>
              <a:rPr lang="en-US" altLang="zh-CN" dirty="0"/>
              <a:t>Our</a:t>
            </a:r>
            <a:r>
              <a:rPr lang="zh-CN" altLang="en-US" dirty="0"/>
              <a:t> </a:t>
            </a:r>
            <a:r>
              <a:rPr lang="en-US" dirty="0"/>
              <a:t>workloads include objects ranging from 1MB to 100GB, </a:t>
            </a:r>
            <a:r>
              <a:rPr lang="en-US" altLang="zh-CN" dirty="0"/>
              <a:t>and</a:t>
            </a:r>
            <a:r>
              <a:rPr lang="zh-CN" altLang="en-US" dirty="0"/>
              <a:t> </a:t>
            </a:r>
            <a:r>
              <a:rPr lang="en-US" altLang="zh-CN" dirty="0"/>
              <a:t>replay</a:t>
            </a:r>
            <a:r>
              <a:rPr lang="zh-CN" altLang="en-US" dirty="0"/>
              <a:t> </a:t>
            </a:r>
            <a:r>
              <a:rPr lang="en-US" altLang="zh-CN" dirty="0"/>
              <a:t>of</a:t>
            </a:r>
            <a:r>
              <a:rPr lang="zh-CN" altLang="en-US" dirty="0"/>
              <a:t> </a:t>
            </a:r>
            <a:r>
              <a:rPr lang="en-US" dirty="0"/>
              <a:t>real-world IBM Cloud Object Storage </a:t>
            </a:r>
            <a:r>
              <a:rPr lang="en-US" altLang="zh-CN" dirty="0"/>
              <a:t>traces</a:t>
            </a:r>
            <a:r>
              <a:rPr lang="en-US" dirty="0"/>
              <a:t>.</a:t>
            </a:r>
          </a:p>
        </p:txBody>
      </p:sp>
      <p:sp>
        <p:nvSpPr>
          <p:cNvPr id="4" name="Slide Number Placeholder 3"/>
          <p:cNvSpPr>
            <a:spLocks noGrp="1"/>
          </p:cNvSpPr>
          <p:nvPr>
            <p:ph type="sldNum" sz="quarter" idx="5"/>
          </p:nvPr>
        </p:nvSpPr>
        <p:spPr/>
        <p:txBody>
          <a:bodyPr/>
          <a:lstStyle/>
          <a:p>
            <a:fld id="{AFD5145F-E0F1-8B42-89A4-F0FD86F4296F}" type="slidenum">
              <a:rPr kumimoji="1" lang="zh-CN" altLang="en-US" smtClean="0"/>
              <a:t>18</a:t>
            </a:fld>
            <a:endParaRPr kumimoji="1" lang="zh-CN" altLang="en-US"/>
          </a:p>
        </p:txBody>
      </p:sp>
    </p:spTree>
    <p:extLst>
      <p:ext uri="{BB962C8B-B14F-4D97-AF65-F5344CB8AC3E}">
        <p14:creationId xmlns:p14="http://schemas.microsoft.com/office/powerpoint/2010/main" val="2332113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LambdaReplica</a:t>
            </a:r>
            <a:r>
              <a:rPr lang="en-US" altLang="zh-CN" dirty="0"/>
              <a:t> improves replication latency and cost for objects of various sizes to varying degrees. In experiments replicating from AWS</a:t>
            </a:r>
            <a:r>
              <a:rPr lang="zh-CN" altLang="en-US" dirty="0"/>
              <a:t> </a:t>
            </a:r>
            <a:r>
              <a:rPr lang="en-US" altLang="zh-CN" dirty="0"/>
              <a:t>us-east-1 to 9 target cloud regions, latency was reduced by 61%–99%, and cost was reduced by up to three orders of magnitude. Compared to </a:t>
            </a:r>
            <a:r>
              <a:rPr lang="en-US" altLang="zh-CN" dirty="0" err="1"/>
              <a:t>Skyplane</a:t>
            </a:r>
            <a:r>
              <a:rPr lang="en-US" altLang="zh-CN" dirty="0"/>
              <a:t>, </a:t>
            </a:r>
            <a:r>
              <a:rPr lang="en-US" altLang="zh-CN" dirty="0" err="1"/>
              <a:t>LambdaReplica</a:t>
            </a:r>
            <a:r>
              <a:rPr lang="en-US" altLang="zh-CN" dirty="0"/>
              <a:t> shows significant improvements in cross-cloud replication, especially for smaller objects.</a:t>
            </a:r>
            <a:endParaRPr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19</a:t>
            </a:fld>
            <a:endParaRPr kumimoji="1" lang="zh-CN" altLang="en-US"/>
          </a:p>
        </p:txBody>
      </p:sp>
    </p:spTree>
    <p:extLst>
      <p:ext uri="{BB962C8B-B14F-4D97-AF65-F5344CB8AC3E}">
        <p14:creationId xmlns:p14="http://schemas.microsoft.com/office/powerpoint/2010/main" val="327987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638FF-C1EA-0D09-F7B7-F1EFA765E44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409A9C1-83FB-A0C9-0293-F6FCE2B214A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8E5D8EF-B3F7-C2FF-993A-BC1A86E5A8F2}"/>
              </a:ext>
            </a:extLst>
          </p:cNvPr>
          <p:cNvSpPr>
            <a:spLocks noGrp="1"/>
          </p:cNvSpPr>
          <p:nvPr>
            <p:ph type="body" idx="1"/>
          </p:nvPr>
        </p:nvSpPr>
        <p:spPr/>
        <p:txBody>
          <a:bodyPr/>
          <a:lstStyle/>
          <a:p>
            <a:r>
              <a:rPr lang="en-US" dirty="0"/>
              <a:t>Object storage is a </a:t>
            </a:r>
            <a:r>
              <a:rPr lang="en-US" altLang="zh-CN" dirty="0"/>
              <a:t>storage</a:t>
            </a:r>
            <a:r>
              <a:rPr lang="zh-CN" altLang="en-US" dirty="0"/>
              <a:t> </a:t>
            </a:r>
            <a:r>
              <a:rPr lang="en-US" altLang="zh-CN" dirty="0"/>
              <a:t>service</a:t>
            </a:r>
            <a:r>
              <a:rPr lang="zh-CN" altLang="en-US" dirty="0"/>
              <a:t> </a:t>
            </a:r>
            <a:r>
              <a:rPr lang="en-US" dirty="0"/>
              <a:t>that manages data as discrete objects, each containing the data itself, metadata, and a unique identifier, and is designed for scalability and durability. Systems such as Amazon S3, Azure Blob Storage, and Google Cloud Storage have been among the most foundational cloud services since the early days of cloud computing. According to a recent FAST ’25 study, 68% of AWS-based cloud architectures use S3, making it the most widely used service in the ecosystem.</a:t>
            </a:r>
          </a:p>
          <a:p>
            <a:r>
              <a:rPr lang="en-US" altLang="zh-CN" b="1" dirty="0"/>
              <a:t>(Next)</a:t>
            </a:r>
          </a:p>
          <a:p>
            <a:r>
              <a:rPr lang="en-US" altLang="zh-CN" dirty="0"/>
              <a:t>Today,</a:t>
            </a:r>
            <a:r>
              <a:rPr lang="zh-CN" altLang="en-US" dirty="0"/>
              <a:t> </a:t>
            </a:r>
            <a:r>
              <a:rPr lang="en-US" dirty="0"/>
              <a:t>there is also a growing trend of moving beyond a single cloud </a:t>
            </a:r>
            <a:r>
              <a:rPr lang="en-US" altLang="zh-CN" dirty="0"/>
              <a:t>for</a:t>
            </a:r>
            <a:r>
              <a:rPr lang="zh-CN" altLang="en-US" dirty="0"/>
              <a:t> </a:t>
            </a:r>
            <a:r>
              <a:rPr lang="en-US" altLang="zh-CN" dirty="0"/>
              <a:t>object</a:t>
            </a:r>
            <a:r>
              <a:rPr lang="zh-CN" altLang="en-US" dirty="0"/>
              <a:t> </a:t>
            </a:r>
            <a:r>
              <a:rPr lang="en-US" altLang="zh-CN" dirty="0"/>
              <a:t>storage</a:t>
            </a:r>
            <a:r>
              <a:rPr lang="en-US" dirty="0"/>
              <a:t>. There are two main motivations here. First, avoiding vendor lock-in</a:t>
            </a:r>
            <a:r>
              <a:rPr lang="en-US" altLang="zh-CN" dirty="0"/>
              <a:t>,</a:t>
            </a:r>
            <a:r>
              <a:rPr lang="zh-CN" altLang="en-US" dirty="0"/>
              <a:t> </a:t>
            </a:r>
            <a:r>
              <a:rPr lang="en-US" dirty="0"/>
              <a:t>organizations don’t want to be tied to a single provider in terms of pricing, features, or ecosystem. Second, improving reliability by tolerating </a:t>
            </a:r>
            <a:r>
              <a:rPr lang="en-US" altLang="zh-CN" dirty="0"/>
              <a:t>region</a:t>
            </a:r>
            <a:r>
              <a:rPr lang="en-US" dirty="0"/>
              <a:t>- or even </a:t>
            </a:r>
            <a:r>
              <a:rPr lang="en-US" altLang="zh-CN" dirty="0"/>
              <a:t>cloud</a:t>
            </a:r>
            <a:r>
              <a:rPr lang="en-US" dirty="0"/>
              <a:t>-wide failures.</a:t>
            </a:r>
            <a:r>
              <a:rPr lang="zh-CN" altLang="en-US" dirty="0"/>
              <a:t> </a:t>
            </a:r>
            <a:r>
              <a:rPr lang="en-US" dirty="0"/>
              <a:t>And this is not just a theoretical concern. Real-world incidents have shown the risks</a:t>
            </a:r>
            <a:r>
              <a:rPr lang="en-US" altLang="zh-CN" dirty="0"/>
              <a:t>.</a:t>
            </a:r>
            <a:r>
              <a:rPr lang="zh-CN" altLang="en-US" dirty="0"/>
              <a:t> </a:t>
            </a:r>
            <a:r>
              <a:rPr lang="en-US" altLang="zh-CN" dirty="0"/>
              <a:t>F</a:t>
            </a:r>
            <a:r>
              <a:rPr lang="en-US" dirty="0"/>
              <a:t>or example, Google Cloud once accidentally deleted UniSuper’s </a:t>
            </a:r>
            <a:r>
              <a:rPr lang="en-US" altLang="zh-CN" dirty="0"/>
              <a:t>data</a:t>
            </a:r>
            <a:r>
              <a:rPr lang="zh-CN" altLang="en-US" dirty="0"/>
              <a:t> </a:t>
            </a:r>
            <a:r>
              <a:rPr lang="en-US" dirty="0"/>
              <a:t>due to misconfiguration.</a:t>
            </a:r>
            <a:endParaRPr lang="en-US" altLang="zh-CN" dirty="0"/>
          </a:p>
        </p:txBody>
      </p:sp>
      <p:sp>
        <p:nvSpPr>
          <p:cNvPr id="4" name="灯片编号占位符 3">
            <a:extLst>
              <a:ext uri="{FF2B5EF4-FFF2-40B4-BE49-F238E27FC236}">
                <a16:creationId xmlns:a16="http://schemas.microsoft.com/office/drawing/2014/main" id="{67EF80B8-4D87-B096-943E-49838F61BE5A}"/>
              </a:ext>
            </a:extLst>
          </p:cNvPr>
          <p:cNvSpPr>
            <a:spLocks noGrp="1"/>
          </p:cNvSpPr>
          <p:nvPr>
            <p:ph type="sldNum" sz="quarter" idx="5"/>
          </p:nvPr>
        </p:nvSpPr>
        <p:spPr/>
        <p:txBody>
          <a:bodyPr/>
          <a:lstStyle/>
          <a:p>
            <a:fld id="{AFD5145F-E0F1-8B42-89A4-F0FD86F4296F}" type="slidenum">
              <a:rPr kumimoji="1" lang="zh-CN" altLang="en-US" smtClean="0"/>
              <a:t>2</a:t>
            </a:fld>
            <a:endParaRPr kumimoji="1" lang="zh-CN" altLang="en-US"/>
          </a:p>
        </p:txBody>
      </p:sp>
    </p:spTree>
    <p:extLst>
      <p:ext uri="{BB962C8B-B14F-4D97-AF65-F5344CB8AC3E}">
        <p14:creationId xmlns:p14="http://schemas.microsoft.com/office/powerpoint/2010/main" val="1338123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paper also evaluates </a:t>
            </a:r>
            <a:r>
              <a:rPr lang="en-US" altLang="zh-CN" dirty="0" err="1"/>
              <a:t>LambdaReplica’s</a:t>
            </a:r>
            <a:r>
              <a:rPr lang="en-US" altLang="zh-CN" dirty="0"/>
              <a:t> replication time and cost for larger objects. Thanks to its high concurrency, replication time was reduced by 76%–91%, with most tasks completed within one minute. There were also modest improvements in replication cost.</a:t>
            </a:r>
            <a:r>
              <a:rPr lang="zh-CN" altLang="en-US" dirty="0"/>
              <a:t> </a:t>
            </a:r>
            <a:r>
              <a:rPr lang="en-US" altLang="zh-CN" dirty="0"/>
              <a:t>It’s</a:t>
            </a:r>
            <a:r>
              <a:rPr lang="zh-CN" altLang="en-US" dirty="0"/>
              <a:t> </a:t>
            </a:r>
            <a:r>
              <a:rPr lang="en-US" altLang="zh-CN" dirty="0"/>
              <a:t>not</a:t>
            </a:r>
            <a:r>
              <a:rPr lang="zh-CN" altLang="en-US" dirty="0"/>
              <a:t> </a:t>
            </a:r>
            <a:r>
              <a:rPr lang="en-US" altLang="zh-CN" dirty="0"/>
              <a:t>as</a:t>
            </a:r>
            <a:r>
              <a:rPr lang="zh-CN" altLang="en-US" dirty="0"/>
              <a:t> </a:t>
            </a:r>
            <a:r>
              <a:rPr lang="en-US" altLang="zh-CN" dirty="0"/>
              <a:t>significant</a:t>
            </a:r>
            <a:r>
              <a:rPr lang="zh-CN" altLang="en-US" dirty="0"/>
              <a:t> </a:t>
            </a:r>
            <a:r>
              <a:rPr lang="en-US" altLang="zh-CN" dirty="0"/>
              <a:t>as</a:t>
            </a:r>
            <a:r>
              <a:rPr lang="zh-CN" altLang="en-US" dirty="0"/>
              <a:t> </a:t>
            </a:r>
            <a:r>
              <a:rPr lang="en-US" altLang="zh-CN" dirty="0"/>
              <a:t>time</a:t>
            </a:r>
            <a:r>
              <a:rPr lang="zh-CN" altLang="en-US" dirty="0"/>
              <a:t> </a:t>
            </a:r>
            <a:r>
              <a:rPr lang="en-US" altLang="zh-CN" dirty="0"/>
              <a:t>because</a:t>
            </a:r>
            <a:r>
              <a:rPr lang="zh-CN" altLang="en-US" dirty="0"/>
              <a:t> </a:t>
            </a:r>
            <a:r>
              <a:rPr lang="en-US" altLang="zh-CN" dirty="0"/>
              <a:t>for</a:t>
            </a:r>
            <a:r>
              <a:rPr lang="zh-CN" altLang="en-US" dirty="0"/>
              <a:t> </a:t>
            </a:r>
            <a:r>
              <a:rPr lang="en-US" altLang="zh-CN" dirty="0"/>
              <a:t>large</a:t>
            </a:r>
            <a:r>
              <a:rPr lang="zh-CN" altLang="en-US" dirty="0"/>
              <a:t> </a:t>
            </a:r>
            <a:r>
              <a:rPr lang="en-US" altLang="zh-CN" dirty="0"/>
              <a:t>objects,</a:t>
            </a:r>
            <a:r>
              <a:rPr lang="zh-CN" altLang="en-US" dirty="0"/>
              <a:t> </a:t>
            </a:r>
            <a:r>
              <a:rPr lang="en-US" altLang="zh-CN" dirty="0"/>
              <a:t>data</a:t>
            </a:r>
            <a:r>
              <a:rPr lang="zh-CN" altLang="en-US" dirty="0"/>
              <a:t> </a:t>
            </a:r>
            <a:r>
              <a:rPr lang="en-US" altLang="zh-CN" dirty="0"/>
              <a:t>transfer</a:t>
            </a:r>
            <a:r>
              <a:rPr lang="zh-CN" altLang="en-US" dirty="0"/>
              <a:t> </a:t>
            </a:r>
            <a:r>
              <a:rPr lang="en-US" altLang="zh-CN" dirty="0"/>
              <a:t>cost</a:t>
            </a:r>
            <a:r>
              <a:rPr lang="zh-CN" altLang="en-US" dirty="0"/>
              <a:t> </a:t>
            </a:r>
            <a:r>
              <a:rPr lang="en-US" altLang="zh-CN" dirty="0"/>
              <a:t>dominates.</a:t>
            </a:r>
            <a:endParaRPr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20</a:t>
            </a:fld>
            <a:endParaRPr kumimoji="1" lang="zh-CN" altLang="en-US"/>
          </a:p>
        </p:txBody>
      </p:sp>
    </p:spTree>
    <p:extLst>
      <p:ext uri="{BB962C8B-B14F-4D97-AF65-F5344CB8AC3E}">
        <p14:creationId xmlns:p14="http://schemas.microsoft.com/office/powerpoint/2010/main" val="2161618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replayed the</a:t>
            </a:r>
            <a:r>
              <a:rPr lang="zh-CN" altLang="en-US" dirty="0"/>
              <a:t> </a:t>
            </a:r>
            <a:r>
              <a:rPr lang="en-US" altLang="zh-CN" dirty="0"/>
              <a:t>complete IBM cloud object storage trace</a:t>
            </a:r>
            <a:r>
              <a:rPr lang="zh-CN" altLang="en-US" dirty="0"/>
              <a:t> </a:t>
            </a:r>
            <a:r>
              <a:rPr lang="en-US" altLang="zh-CN" dirty="0"/>
              <a:t>for</a:t>
            </a:r>
            <a:r>
              <a:rPr lang="zh-CN" altLang="en-US" dirty="0"/>
              <a:t> </a:t>
            </a:r>
            <a:r>
              <a:rPr lang="en-US" altLang="zh-CN" dirty="0"/>
              <a:t>an</a:t>
            </a:r>
            <a:r>
              <a:rPr lang="zh-CN" altLang="en-US" dirty="0"/>
              <a:t> </a:t>
            </a:r>
            <a:r>
              <a:rPr lang="en-US" altLang="zh-CN" dirty="0"/>
              <a:t>hour. </a:t>
            </a:r>
            <a:r>
              <a:rPr lang="en-US" altLang="zh-CN" dirty="0" err="1"/>
              <a:t>LambdaReplica</a:t>
            </a:r>
            <a:r>
              <a:rPr lang="en-US" altLang="zh-CN" dirty="0"/>
              <a:t>, through extensive parallel execution of functions, reduces the 4 nines latency from over a hundred seconds to under 10 seconds, compared to AWS’s native services S3 Replication</a:t>
            </a:r>
            <a:r>
              <a:rPr lang="zh-CN" altLang="en-US" dirty="0"/>
              <a:t> </a:t>
            </a:r>
            <a:r>
              <a:rPr lang="en-US" altLang="zh-CN" dirty="0"/>
              <a:t>Time</a:t>
            </a:r>
            <a:r>
              <a:rPr lang="zh-CN" altLang="en-US" dirty="0"/>
              <a:t> </a:t>
            </a:r>
            <a:r>
              <a:rPr lang="en-US" altLang="zh-CN" dirty="0"/>
              <a:t>Control</a:t>
            </a:r>
            <a:r>
              <a:rPr lang="zh-CN" altLang="en-US" dirty="0"/>
              <a:t> </a:t>
            </a:r>
            <a:r>
              <a:rPr lang="en-US" altLang="zh-CN" dirty="0"/>
              <a:t>because</a:t>
            </a:r>
            <a:r>
              <a:rPr lang="zh-CN" altLang="en-US" dirty="0"/>
              <a:t> </a:t>
            </a:r>
            <a:r>
              <a:rPr lang="en-US" altLang="zh-CN" dirty="0"/>
              <a:t>Lambda</a:t>
            </a:r>
            <a:r>
              <a:rPr lang="zh-CN" altLang="en-US" dirty="0"/>
              <a:t> </a:t>
            </a:r>
            <a:r>
              <a:rPr lang="en-US" altLang="zh-CN" dirty="0"/>
              <a:t>Replica</a:t>
            </a:r>
            <a:r>
              <a:rPr lang="zh-CN" altLang="en-US" dirty="0"/>
              <a:t> </a:t>
            </a:r>
            <a:r>
              <a:rPr lang="en-US" altLang="zh-CN" dirty="0"/>
              <a:t>is</a:t>
            </a:r>
            <a:r>
              <a:rPr lang="zh-CN" altLang="en-US" dirty="0"/>
              <a:t> </a:t>
            </a:r>
            <a:r>
              <a:rPr lang="en-US" altLang="zh-CN" dirty="0"/>
              <a:t>able</a:t>
            </a:r>
            <a:r>
              <a:rPr lang="zh-CN" altLang="en-US" dirty="0"/>
              <a:t> </a:t>
            </a:r>
            <a:r>
              <a:rPr lang="en-US" altLang="zh-CN" dirty="0"/>
              <a:t>to</a:t>
            </a:r>
            <a:r>
              <a:rPr lang="zh-CN" altLang="en-US" dirty="0"/>
              <a:t> </a:t>
            </a:r>
            <a:r>
              <a:rPr lang="en-US" altLang="zh-CN" dirty="0"/>
              <a:t>adapt</a:t>
            </a:r>
            <a:r>
              <a:rPr lang="zh-CN" altLang="en-US" dirty="0"/>
              <a:t> </a:t>
            </a:r>
            <a:r>
              <a:rPr lang="en-US" altLang="zh-CN" dirty="0"/>
              <a:t>to</a:t>
            </a:r>
            <a:r>
              <a:rPr lang="zh-CN" altLang="en-US" dirty="0"/>
              <a:t> </a:t>
            </a:r>
            <a:r>
              <a:rPr lang="en-US" altLang="zh-CN" dirty="0"/>
              <a:t>burst</a:t>
            </a:r>
            <a:r>
              <a:rPr lang="zh-CN" altLang="en-US" dirty="0"/>
              <a:t> </a:t>
            </a:r>
            <a:r>
              <a:rPr lang="en-US" altLang="zh-CN" dirty="0"/>
              <a:t>almost</a:t>
            </a:r>
            <a:r>
              <a:rPr lang="zh-CN" altLang="en-US" dirty="0"/>
              <a:t> </a:t>
            </a:r>
            <a:r>
              <a:rPr lang="en-US" altLang="zh-CN" dirty="0"/>
              <a:t>immediately.</a:t>
            </a:r>
            <a:endParaRPr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21</a:t>
            </a:fld>
            <a:endParaRPr kumimoji="1" lang="zh-CN" altLang="en-US"/>
          </a:p>
        </p:txBody>
      </p:sp>
    </p:spTree>
    <p:extLst>
      <p:ext uri="{BB962C8B-B14F-4D97-AF65-F5344CB8AC3E}">
        <p14:creationId xmlns:p14="http://schemas.microsoft.com/office/powerpoint/2010/main" val="2957631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t>In</a:t>
            </a:r>
            <a:r>
              <a:rPr lang="zh-CN" altLang="en-US" b="0" dirty="0"/>
              <a:t> </a:t>
            </a:r>
            <a:r>
              <a:rPr lang="en-US" altLang="zh-CN" b="0" dirty="0"/>
              <a:t>summary,</a:t>
            </a:r>
            <a:r>
              <a:rPr lang="zh-CN" altLang="en-US" b="0" dirty="0"/>
              <a:t> </a:t>
            </a:r>
            <a:r>
              <a:rPr lang="en-US" altLang="zh-CN" b="0" dirty="0" err="1"/>
              <a:t>λReplica</a:t>
            </a:r>
            <a:r>
              <a:rPr lang="en-US" altLang="zh-CN" dirty="0"/>
              <a:t> is a serverless, cross-cloud/region object replication system designed to optimize replication performance and cost. It features a dynamic replication plan that adapts to the asymmetric performance of different platforms and regions. The system uses part granularity scheduling to manage performance fluctuations across function instances. As a result, </a:t>
            </a:r>
            <a:r>
              <a:rPr lang="en-US" altLang="zh-CN" dirty="0" err="1"/>
              <a:t>λReplica</a:t>
            </a:r>
            <a:r>
              <a:rPr lang="en-US" altLang="zh-CN" dirty="0"/>
              <a:t> achieves a 61%-99% reduction in replication time and offers cost savings of up to three orders of magnitude.</a:t>
            </a:r>
          </a:p>
          <a:p>
            <a:endParaRPr kumimoji="1" lang="en-US" altLang="zh-CN" dirty="0"/>
          </a:p>
          <a:p>
            <a:r>
              <a:rPr kumimoji="1" lang="en-US" altLang="zh-CN" dirty="0"/>
              <a:t>This</a:t>
            </a:r>
            <a:r>
              <a:rPr kumimoji="1" lang="zh-CN" altLang="en-US" dirty="0"/>
              <a:t> </a:t>
            </a:r>
            <a:r>
              <a:rPr kumimoji="1" lang="en-US" altLang="zh-CN" dirty="0"/>
              <a:t>concludes</a:t>
            </a:r>
            <a:r>
              <a:rPr kumimoji="1" lang="zh-CN" altLang="en-US" dirty="0"/>
              <a:t> </a:t>
            </a:r>
            <a:r>
              <a:rPr kumimoji="1" lang="en-US" altLang="zh-CN" dirty="0"/>
              <a:t>my</a:t>
            </a:r>
            <a:r>
              <a:rPr kumimoji="1" lang="zh-CN" altLang="en-US" dirty="0"/>
              <a:t> </a:t>
            </a:r>
            <a:r>
              <a:rPr kumimoji="1" lang="en-US" altLang="zh-CN" dirty="0"/>
              <a:t>talk.</a:t>
            </a:r>
            <a:r>
              <a:rPr kumimoji="1" lang="zh-CN" altLang="en-US" dirty="0"/>
              <a:t> </a:t>
            </a:r>
            <a:r>
              <a:rPr kumimoji="1" lang="en-US" altLang="zh-CN" dirty="0"/>
              <a:t>And</a:t>
            </a:r>
            <a:r>
              <a:rPr kumimoji="1" lang="zh-CN" altLang="en-US" dirty="0"/>
              <a:t> </a:t>
            </a:r>
            <a:r>
              <a:rPr kumimoji="1" lang="en-US" altLang="zh-CN" dirty="0"/>
              <a:t>Junyi</a:t>
            </a:r>
            <a:r>
              <a:rPr kumimoji="1" lang="zh-CN" altLang="en-US" dirty="0"/>
              <a:t> </a:t>
            </a:r>
            <a:r>
              <a:rPr kumimoji="1" lang="en-US" altLang="zh-CN" dirty="0"/>
              <a:t>will</a:t>
            </a:r>
            <a:r>
              <a:rPr kumimoji="1" lang="zh-CN" altLang="en-US" dirty="0"/>
              <a:t> </a:t>
            </a:r>
            <a:r>
              <a:rPr kumimoji="1" lang="en-US" altLang="zh-CN" dirty="0"/>
              <a:t>answer</a:t>
            </a:r>
            <a:r>
              <a:rPr kumimoji="1" lang="zh-CN" altLang="en-US" dirty="0"/>
              <a:t> </a:t>
            </a:r>
            <a:r>
              <a:rPr kumimoji="1" lang="en-US" altLang="zh-CN" dirty="0"/>
              <a:t>questions</a:t>
            </a:r>
            <a:r>
              <a:rPr kumimoji="1" lang="zh-CN" altLang="en-US" dirty="0"/>
              <a:t> </a:t>
            </a:r>
            <a:r>
              <a:rPr kumimoji="1" lang="en-US" altLang="zh-CN" dirty="0"/>
              <a:t>via</a:t>
            </a:r>
            <a:r>
              <a:rPr kumimoji="1" lang="zh-CN" altLang="en-US" dirty="0"/>
              <a:t> </a:t>
            </a:r>
            <a:r>
              <a:rPr kumimoji="1" lang="en-US" altLang="zh-CN"/>
              <a:t>Zoom.</a:t>
            </a:r>
            <a:endParaRPr kumimoji="1" lang="en-US" altLang="zh-CN"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22</a:t>
            </a:fld>
            <a:endParaRPr kumimoji="1" lang="zh-CN" altLang="en-US"/>
          </a:p>
        </p:txBody>
      </p:sp>
    </p:spTree>
    <p:extLst>
      <p:ext uri="{BB962C8B-B14F-4D97-AF65-F5344CB8AC3E}">
        <p14:creationId xmlns:p14="http://schemas.microsoft.com/office/powerpoint/2010/main" val="248621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a:t>
            </a:r>
            <a:r>
              <a:rPr lang="zh-CN" altLang="en-US" dirty="0"/>
              <a:t> </a:t>
            </a:r>
            <a:r>
              <a:rPr lang="en-US" altLang="zh-CN" dirty="0"/>
              <a:t>need</a:t>
            </a:r>
            <a:r>
              <a:rPr lang="zh-CN" altLang="en-US" dirty="0"/>
              <a:t> </a:t>
            </a:r>
            <a:r>
              <a:rPr lang="en-US" altLang="zh-CN" dirty="0"/>
              <a:t>for</a:t>
            </a:r>
            <a:r>
              <a:rPr lang="zh-CN" altLang="en-US" dirty="0"/>
              <a:t> </a:t>
            </a:r>
            <a:r>
              <a:rPr lang="en-US" altLang="zh-CN" sz="1200" dirty="0">
                <a:latin typeface="Arial" panose="020B0604020202020204" pitchFamily="34" charset="0"/>
                <a:cs typeface="Arial" panose="020B0604020202020204" pitchFamily="34" charset="0"/>
              </a:rPr>
              <a:t>availability,</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reliability,</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and</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better</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access</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latency</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directly</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leads</a:t>
            </a:r>
            <a:r>
              <a:rPr lang="zh-CN" altLang="en-US" sz="120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to</a:t>
            </a:r>
            <a:r>
              <a:rPr lang="zh-CN" altLang="en-US" sz="1200" dirty="0">
                <a:latin typeface="Arial" panose="020B0604020202020204" pitchFamily="34" charset="0"/>
                <a:cs typeface="Arial" panose="020B0604020202020204" pitchFamily="34" charset="0"/>
              </a:rPr>
              <a:t> </a:t>
            </a:r>
            <a:r>
              <a:rPr lang="en-US" dirty="0"/>
              <a:t>robust</a:t>
            </a:r>
            <a:r>
              <a:rPr lang="zh-CN" altLang="en-US" dirty="0"/>
              <a:t> </a:t>
            </a:r>
            <a:r>
              <a:rPr lang="en-US" altLang="zh-CN" dirty="0"/>
              <a:t>and</a:t>
            </a:r>
            <a:r>
              <a:rPr lang="zh-CN" altLang="en-US" dirty="0"/>
              <a:t> </a:t>
            </a:r>
            <a:r>
              <a:rPr lang="en-US" altLang="zh-CN" dirty="0"/>
              <a:t>low-overhead</a:t>
            </a:r>
            <a:r>
              <a:rPr lang="en-US" dirty="0"/>
              <a:t> cross-cloud data replication mechanisms.</a:t>
            </a:r>
          </a:p>
          <a:p>
            <a:r>
              <a:rPr lang="en-US" dirty="0"/>
              <a:t>However, if we look at the status quo, there are still significant limitations.</a:t>
            </a:r>
          </a:p>
          <a:p>
            <a:r>
              <a:rPr lang="en-US" altLang="zh-CN" dirty="0"/>
              <a:t>First</a:t>
            </a:r>
            <a:r>
              <a:rPr lang="en-US" dirty="0"/>
              <a:t>, cloud providers do not offer built-in support for cross-cloud replication. While they provide replication within their own infrastructure, going across providers typically </a:t>
            </a:r>
            <a:r>
              <a:rPr lang="en-US" altLang="zh-CN" dirty="0"/>
              <a:t>third-party</a:t>
            </a:r>
            <a:r>
              <a:rPr lang="zh-CN" altLang="en-US" dirty="0"/>
              <a:t> </a:t>
            </a:r>
            <a:r>
              <a:rPr lang="en-US" altLang="zh-CN" dirty="0"/>
              <a:t>solution</a:t>
            </a:r>
            <a:r>
              <a:rPr lang="en-US" dirty="0"/>
              <a:t>s.</a:t>
            </a:r>
          </a:p>
          <a:p>
            <a:r>
              <a:rPr lang="en-US" altLang="zh-CN" dirty="0"/>
              <a:t>Second</a:t>
            </a:r>
            <a:r>
              <a:rPr lang="en-US" dirty="0"/>
              <a:t>, most real-world use cases only require asynchronous replication. That is, </a:t>
            </a:r>
            <a:r>
              <a:rPr lang="en-US" altLang="zh-CN" dirty="0"/>
              <a:t>strong</a:t>
            </a:r>
            <a:r>
              <a:rPr lang="zh-CN" altLang="en-US" dirty="0"/>
              <a:t> </a:t>
            </a:r>
            <a:r>
              <a:rPr lang="en-US" altLang="zh-CN" dirty="0"/>
              <a:t>consistency</a:t>
            </a:r>
            <a:r>
              <a:rPr lang="zh-CN" altLang="en-US" dirty="0"/>
              <a:t> </a:t>
            </a:r>
            <a:r>
              <a:rPr lang="en-US" altLang="zh-CN" dirty="0"/>
              <a:t>is</a:t>
            </a:r>
            <a:r>
              <a:rPr lang="zh-CN" altLang="en-US" dirty="0"/>
              <a:t> </a:t>
            </a:r>
            <a:r>
              <a:rPr lang="en-US" altLang="zh-CN" dirty="0"/>
              <a:t>too</a:t>
            </a:r>
            <a:r>
              <a:rPr lang="zh-CN" altLang="en-US" dirty="0"/>
              <a:t> </a:t>
            </a:r>
            <a:r>
              <a:rPr lang="en-US" altLang="zh-CN" dirty="0"/>
              <a:t>expensive</a:t>
            </a:r>
            <a:r>
              <a:rPr lang="zh-CN" altLang="en-US" dirty="0"/>
              <a:t> </a:t>
            </a:r>
            <a:r>
              <a:rPr lang="en-US" altLang="zh-CN" dirty="0"/>
              <a:t>and</a:t>
            </a:r>
            <a:r>
              <a:rPr lang="zh-CN" altLang="en-US" dirty="0"/>
              <a:t> </a:t>
            </a:r>
            <a:r>
              <a:rPr lang="en-US" altLang="zh-CN" dirty="0"/>
              <a:t>unnecessary</a:t>
            </a:r>
            <a:r>
              <a:rPr lang="zh-CN" altLang="en-US" dirty="0"/>
              <a:t> </a:t>
            </a:r>
            <a:r>
              <a:rPr lang="en-US" altLang="zh-CN" dirty="0"/>
              <a:t>for</a:t>
            </a:r>
            <a:r>
              <a:rPr lang="zh-CN" altLang="en-US" dirty="0"/>
              <a:t> </a:t>
            </a:r>
            <a:r>
              <a:rPr lang="en-US" altLang="zh-CN" dirty="0"/>
              <a:t>a</a:t>
            </a:r>
            <a:r>
              <a:rPr lang="zh-CN" altLang="en-US" dirty="0"/>
              <a:t> </a:t>
            </a:r>
            <a:r>
              <a:rPr lang="en-US" altLang="zh-CN" dirty="0"/>
              <a:t>primary-secondary</a:t>
            </a:r>
            <a:r>
              <a:rPr lang="zh-CN" altLang="en-US" dirty="0"/>
              <a:t> </a:t>
            </a:r>
            <a:r>
              <a:rPr lang="en-US" altLang="zh-CN" dirty="0"/>
              <a:t>model</a:t>
            </a:r>
            <a:r>
              <a:rPr lang="zh-CN" altLang="en-US" dirty="0"/>
              <a:t> </a:t>
            </a:r>
            <a:r>
              <a:rPr lang="en-US" altLang="zh-CN" dirty="0"/>
              <a:t>we</a:t>
            </a:r>
            <a:r>
              <a:rPr lang="zh-CN" altLang="en-US" dirty="0"/>
              <a:t> </a:t>
            </a:r>
            <a:r>
              <a:rPr lang="en-US" altLang="zh-CN" dirty="0"/>
              <a:t>show</a:t>
            </a:r>
            <a:r>
              <a:rPr lang="zh-CN" altLang="en-US" dirty="0"/>
              <a:t> </a:t>
            </a:r>
            <a:r>
              <a:rPr lang="en-US" altLang="zh-CN" dirty="0"/>
              <a:t>here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dirty="0"/>
          </a:p>
          <a:p>
            <a:r>
              <a:rPr lang="en-US" altLang="zh-CN" dirty="0"/>
              <a:t>Today,</a:t>
            </a:r>
            <a:r>
              <a:rPr lang="zh-CN" altLang="en-US" dirty="0"/>
              <a:t> </a:t>
            </a:r>
            <a:r>
              <a:rPr lang="en-US" altLang="zh-CN" dirty="0"/>
              <a:t>to</a:t>
            </a:r>
            <a:r>
              <a:rPr lang="zh-CN" altLang="en-US" dirty="0"/>
              <a:t> </a:t>
            </a:r>
            <a:r>
              <a:rPr lang="en-US" altLang="zh-CN" dirty="0"/>
              <a:t>enable</a:t>
            </a:r>
            <a:r>
              <a:rPr lang="zh-CN" altLang="en-US" dirty="0"/>
              <a:t> </a:t>
            </a:r>
            <a:r>
              <a:rPr lang="en-US" altLang="zh-CN" dirty="0"/>
              <a:t>object</a:t>
            </a:r>
            <a:r>
              <a:rPr lang="zh-CN" altLang="en-US" dirty="0"/>
              <a:t> </a:t>
            </a:r>
            <a:r>
              <a:rPr lang="en-US" altLang="zh-CN" dirty="0"/>
              <a:t>replication</a:t>
            </a:r>
            <a:r>
              <a:rPr lang="zh-CN" altLang="en-US" dirty="0"/>
              <a:t> </a:t>
            </a:r>
            <a:r>
              <a:rPr lang="en-US" altLang="zh-CN" dirty="0"/>
              <a:t>across</a:t>
            </a:r>
            <a:r>
              <a:rPr lang="zh-CN" altLang="en-US" dirty="0"/>
              <a:t> </a:t>
            </a:r>
            <a:r>
              <a:rPr lang="en-US" altLang="zh-CN" dirty="0"/>
              <a:t>clouds,</a:t>
            </a:r>
            <a:r>
              <a:rPr lang="zh-CN" altLang="en-US" dirty="0"/>
              <a:t> </a:t>
            </a:r>
            <a:r>
              <a:rPr lang="en-US" altLang="zh-CN" dirty="0"/>
              <a:t>you</a:t>
            </a:r>
            <a:r>
              <a:rPr lang="zh-CN" altLang="en-US" dirty="0"/>
              <a:t> </a:t>
            </a:r>
            <a:r>
              <a:rPr lang="en-US" altLang="zh-CN" dirty="0"/>
              <a:t>can</a:t>
            </a:r>
            <a:r>
              <a:rPr lang="zh-CN" altLang="en-US" dirty="0"/>
              <a:t> </a:t>
            </a:r>
            <a:r>
              <a:rPr lang="en-US" altLang="zh-CN" dirty="0"/>
              <a:t>use</a:t>
            </a:r>
            <a:r>
              <a:rPr lang="zh-CN" altLang="en-US" dirty="0"/>
              <a:t> </a:t>
            </a:r>
            <a:r>
              <a:rPr lang="en-US" dirty="0" err="1"/>
              <a:t>Skyplane</a:t>
            </a:r>
            <a:r>
              <a:rPr lang="en-US" altLang="zh-CN" dirty="0"/>
              <a:t>,</a:t>
            </a:r>
            <a:r>
              <a:rPr lang="zh-CN" altLang="en-US" dirty="0"/>
              <a:t> </a:t>
            </a:r>
            <a:r>
              <a:rPr lang="en-US" altLang="zh-CN" dirty="0"/>
              <a:t>an</a:t>
            </a:r>
            <a:r>
              <a:rPr lang="zh-CN" altLang="en-US" dirty="0"/>
              <a:t> </a:t>
            </a:r>
            <a:r>
              <a:rPr lang="en-US" altLang="zh-CN" dirty="0"/>
              <a:t>open-source</a:t>
            </a:r>
            <a:r>
              <a:rPr lang="zh-CN" altLang="en-US" dirty="0"/>
              <a:t> </a:t>
            </a:r>
            <a:r>
              <a:rPr lang="en-US" altLang="zh-CN" dirty="0"/>
              <a:t>tool</a:t>
            </a:r>
            <a:r>
              <a:rPr lang="zh-CN" altLang="en-US" dirty="0"/>
              <a:t> </a:t>
            </a:r>
            <a:r>
              <a:rPr lang="en-US" altLang="zh-CN" dirty="0"/>
              <a:t>that</a:t>
            </a:r>
            <a:r>
              <a:rPr lang="en-US" dirty="0"/>
              <a:t> uses </a:t>
            </a:r>
            <a:r>
              <a:rPr lang="en-US" altLang="zh-CN" dirty="0"/>
              <a:t>VMs</a:t>
            </a:r>
            <a:r>
              <a:rPr lang="zh-CN" altLang="en-US" dirty="0"/>
              <a:t> </a:t>
            </a:r>
            <a:r>
              <a:rPr lang="en-US" dirty="0"/>
              <a:t>to </a:t>
            </a:r>
            <a:r>
              <a:rPr lang="en-US" altLang="zh-CN" dirty="0"/>
              <a:t>move</a:t>
            </a:r>
            <a:r>
              <a:rPr lang="zh-CN" altLang="en-US" dirty="0"/>
              <a:t> </a:t>
            </a:r>
            <a:r>
              <a:rPr lang="en-US" altLang="zh-CN" dirty="0"/>
              <a:t>your</a:t>
            </a:r>
            <a:r>
              <a:rPr lang="zh-CN" altLang="en-US" dirty="0"/>
              <a:t> </a:t>
            </a:r>
            <a:r>
              <a:rPr lang="en-US" altLang="zh-CN" dirty="0"/>
              <a:t>data. This approach is both general and efficient for copying bulk data across clouds because every cloud offers VMs and the overhead of creating a VM is negligible when you transfer something like model weights of an LLM.</a:t>
            </a:r>
            <a:endParaRPr 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3</a:t>
            </a:fld>
            <a:endParaRPr kumimoji="1" lang="zh-CN" altLang="en-US"/>
          </a:p>
        </p:txBody>
      </p:sp>
    </p:spTree>
    <p:extLst>
      <p:ext uri="{BB962C8B-B14F-4D97-AF65-F5344CB8AC3E}">
        <p14:creationId xmlns:p14="http://schemas.microsoft.com/office/powerpoint/2010/main" val="397266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 is this enough for object replication across clouds? To answer this question, we took a deep look at the usage patterns of object storage.</a:t>
            </a:r>
          </a:p>
          <a:p>
            <a:r>
              <a:rPr lang="en-US" altLang="zh-CN" dirty="0"/>
              <a:t>This is from the traces of IBM cloud object storage, which covers all of the request in about 100 buckets for a whole week. We draw two important observations by analyzing the traces:</a:t>
            </a:r>
          </a:p>
          <a:p>
            <a:r>
              <a:rPr lang="en-US" altLang="zh-CN" dirty="0"/>
              <a:t>First, the object sizes are highly diverse, which means you need to be able to handle any size. But objects that are smaller than 1MB account for more than 90% of the PUT requests, which means an efficient replication</a:t>
            </a:r>
            <a:r>
              <a:rPr lang="zh-CN" altLang="en-US" dirty="0"/>
              <a:t> </a:t>
            </a:r>
            <a:r>
              <a:rPr lang="en-US" altLang="zh-CN" dirty="0"/>
              <a:t>system should really optimize for small ones.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altLang="zh-CN" dirty="0"/>
          </a:p>
          <a:p>
            <a:r>
              <a:rPr lang="en-US" altLang="zh-CN" dirty="0"/>
              <a:t>Second, while</a:t>
            </a:r>
            <a:r>
              <a:rPr lang="zh-CN" altLang="en-US" dirty="0"/>
              <a:t> </a:t>
            </a:r>
            <a:r>
              <a:rPr lang="en-US" dirty="0"/>
              <a:t>we can clearly observe a diurnal pattern</a:t>
            </a:r>
            <a:r>
              <a:rPr lang="en-US" altLang="zh-CN" dirty="0"/>
              <a:t>,</a:t>
            </a:r>
            <a:r>
              <a:rPr lang="zh-CN" altLang="en-US" dirty="0"/>
              <a:t> </a:t>
            </a:r>
            <a:r>
              <a:rPr lang="en-US" dirty="0"/>
              <a:t>what’s more important is the short-term variability. If we zoom in, we can see that the throughput fluctuates significantly from minute to minute. This means </a:t>
            </a:r>
            <a:r>
              <a:rPr lang="en-US" altLang="zh-CN" dirty="0"/>
              <a:t>an</a:t>
            </a:r>
            <a:r>
              <a:rPr lang="zh-CN" altLang="en-US" dirty="0"/>
              <a:t> </a:t>
            </a:r>
            <a:r>
              <a:rPr lang="en-US" altLang="zh-CN" dirty="0"/>
              <a:t>efficient</a:t>
            </a:r>
            <a:r>
              <a:rPr lang="zh-CN" altLang="en-US" dirty="0"/>
              <a:t> </a:t>
            </a:r>
            <a:r>
              <a:rPr lang="en-US" altLang="zh-CN" dirty="0"/>
              <a:t>replication</a:t>
            </a:r>
            <a:r>
              <a:rPr lang="en-US" dirty="0"/>
              <a:t> </a:t>
            </a:r>
            <a:r>
              <a:rPr lang="en-US" altLang="zh-CN" dirty="0"/>
              <a:t>also</a:t>
            </a:r>
            <a:r>
              <a:rPr lang="zh-CN" altLang="en-US" dirty="0"/>
              <a:t> </a:t>
            </a:r>
            <a:r>
              <a:rPr lang="en-US" dirty="0"/>
              <a:t>needs to adapt to these rapid, unpredictable</a:t>
            </a:r>
            <a:r>
              <a:rPr lang="zh-CN" altLang="en-US" dirty="0"/>
              <a:t> </a:t>
            </a:r>
            <a:r>
              <a:rPr lang="en-US" altLang="zh-CN" dirty="0"/>
              <a:t>traffic</a:t>
            </a:r>
            <a:r>
              <a:rPr lang="zh-CN" altLang="en-US" dirty="0"/>
              <a:t> </a:t>
            </a:r>
            <a:r>
              <a:rPr lang="en-US" dirty="0"/>
              <a:t>changes</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4</a:t>
            </a:fld>
            <a:endParaRPr kumimoji="1" lang="zh-CN" altLang="en-US"/>
          </a:p>
        </p:txBody>
      </p:sp>
    </p:spTree>
    <p:extLst>
      <p:ext uri="{BB962C8B-B14F-4D97-AF65-F5344CB8AC3E}">
        <p14:creationId xmlns:p14="http://schemas.microsoft.com/office/powerpoint/2010/main" val="403762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a:t>
            </a:r>
            <a:r>
              <a:rPr lang="zh-CN" altLang="en-US" dirty="0"/>
              <a:t> </a:t>
            </a:r>
            <a:r>
              <a:rPr lang="en-US" altLang="zh-CN" dirty="0"/>
              <a:t>are</a:t>
            </a:r>
            <a:r>
              <a:rPr lang="zh-CN" altLang="en-US" dirty="0"/>
              <a:t> </a:t>
            </a:r>
            <a:r>
              <a:rPr lang="en-US" dirty="0"/>
              <a:t>VM-based approaches</a:t>
            </a:r>
            <a:r>
              <a:rPr lang="zh-CN" altLang="en-US" dirty="0"/>
              <a:t> </a:t>
            </a:r>
            <a:r>
              <a:rPr lang="en-US" altLang="zh-CN" dirty="0"/>
              <a:t>like</a:t>
            </a:r>
            <a:r>
              <a:rPr lang="zh-CN" altLang="en-US" dirty="0"/>
              <a:t> </a:t>
            </a:r>
            <a:r>
              <a:rPr lang="en-US" altLang="zh-CN" dirty="0" err="1"/>
              <a:t>Skyplane</a:t>
            </a:r>
            <a:r>
              <a:rPr lang="en-US" dirty="0"/>
              <a:t> ideal for</a:t>
            </a:r>
            <a:r>
              <a:rPr lang="zh-CN" altLang="en-US" dirty="0"/>
              <a:t> </a:t>
            </a:r>
            <a:r>
              <a:rPr lang="en-US" altLang="zh-CN" dirty="0"/>
              <a:t>the</a:t>
            </a:r>
            <a:r>
              <a:rPr lang="zh-CN" altLang="en-US" dirty="0"/>
              <a:t> </a:t>
            </a:r>
            <a:r>
              <a:rPr lang="en-US" altLang="zh-CN" dirty="0"/>
              <a:t>traffic</a:t>
            </a:r>
            <a:r>
              <a:rPr lang="zh-CN" altLang="en-US" dirty="0"/>
              <a:t> </a:t>
            </a:r>
            <a:r>
              <a:rPr lang="en-US" altLang="zh-CN" dirty="0"/>
              <a:t>pattern</a:t>
            </a:r>
            <a:r>
              <a:rPr lang="zh-CN" altLang="en-US" dirty="0"/>
              <a:t> </a:t>
            </a:r>
            <a:r>
              <a:rPr lang="en-US" altLang="zh-CN" dirty="0"/>
              <a:t>we</a:t>
            </a:r>
            <a:r>
              <a:rPr lang="zh-CN" altLang="en-US" dirty="0"/>
              <a:t> </a:t>
            </a:r>
            <a:r>
              <a:rPr lang="en-US" altLang="zh-CN" dirty="0"/>
              <a:t>observed?</a:t>
            </a:r>
            <a:endParaRPr lang="en-US" dirty="0"/>
          </a:p>
          <a:p>
            <a:r>
              <a:rPr lang="en-US" dirty="0"/>
              <a:t>First, </a:t>
            </a:r>
            <a:r>
              <a:rPr lang="en-US" altLang="zh-CN" dirty="0"/>
              <a:t>we</a:t>
            </a:r>
            <a:r>
              <a:rPr lang="zh-CN" altLang="en-US" dirty="0"/>
              <a:t> </a:t>
            </a:r>
            <a:r>
              <a:rPr lang="en-US" altLang="zh-CN" dirty="0"/>
              <a:t>did</a:t>
            </a:r>
            <a:r>
              <a:rPr lang="zh-CN" altLang="en-US" dirty="0"/>
              <a:t> </a:t>
            </a:r>
            <a:r>
              <a:rPr lang="en-US" altLang="zh-CN" dirty="0"/>
              <a:t>a</a:t>
            </a:r>
            <a:r>
              <a:rPr lang="zh-CN" altLang="en-US" dirty="0"/>
              <a:t> </a:t>
            </a:r>
            <a:r>
              <a:rPr lang="en-US" altLang="zh-CN" dirty="0"/>
              <a:t>simple</a:t>
            </a:r>
            <a:r>
              <a:rPr lang="zh-CN" altLang="en-US" dirty="0"/>
              <a:t> </a:t>
            </a:r>
            <a:r>
              <a:rPr lang="en-US" altLang="zh-CN" dirty="0"/>
              <a:t>experiment</a:t>
            </a:r>
            <a:r>
              <a:rPr lang="zh-CN" altLang="en-US" dirty="0"/>
              <a:t> </a:t>
            </a:r>
            <a:r>
              <a:rPr lang="en-US" altLang="zh-CN" dirty="0"/>
              <a:t>of</a:t>
            </a:r>
            <a:r>
              <a:rPr lang="en-US" dirty="0"/>
              <a:t> transferring a</a:t>
            </a:r>
            <a:r>
              <a:rPr lang="zh-CN" altLang="en-US" dirty="0"/>
              <a:t> </a:t>
            </a:r>
            <a:r>
              <a:rPr lang="en-US" dirty="0"/>
              <a:t>10MB object</a:t>
            </a:r>
            <a:r>
              <a:rPr lang="zh-CN" altLang="en-US" dirty="0"/>
              <a:t> </a:t>
            </a:r>
            <a:r>
              <a:rPr lang="en-US" altLang="zh-CN" dirty="0"/>
              <a:t>with</a:t>
            </a:r>
            <a:r>
              <a:rPr lang="zh-CN" altLang="en-US" dirty="0"/>
              <a:t> </a:t>
            </a:r>
            <a:r>
              <a:rPr lang="en-US" altLang="zh-CN" dirty="0" err="1"/>
              <a:t>Skyplane</a:t>
            </a:r>
            <a:r>
              <a:rPr lang="en-US" dirty="0"/>
              <a:t>. Ideally, this should be very fast and cheap. However, as shown in the breakdown, the actual data transfer only takes about 1.5 seconds, while the majority of the time is spent on VM creation and container startup. The same issue appears in cost. The vast majority of the cost comes from provisioning and running VMs, while the actual data transfer and </a:t>
            </a:r>
            <a:r>
              <a:rPr lang="en-US" altLang="zh-CN" dirty="0"/>
              <a:t>S3</a:t>
            </a:r>
            <a:r>
              <a:rPr lang="en-US" dirty="0"/>
              <a:t> requests are almost negligible.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dirty="0"/>
          </a:p>
          <a:p>
            <a:r>
              <a:rPr lang="en-US" dirty="0"/>
              <a:t>Now, let’s move to a more dynamic scenario. Here, we replay a 60-minute </a:t>
            </a:r>
            <a:r>
              <a:rPr lang="en-US" altLang="zh-CN" dirty="0"/>
              <a:t>IBM</a:t>
            </a:r>
            <a:r>
              <a:rPr lang="zh-CN" altLang="en-US" dirty="0"/>
              <a:t> </a:t>
            </a:r>
            <a:r>
              <a:rPr lang="en-US" altLang="zh-CN" dirty="0"/>
              <a:t>object</a:t>
            </a:r>
            <a:r>
              <a:rPr lang="zh-CN" altLang="en-US" dirty="0"/>
              <a:t> </a:t>
            </a:r>
            <a:r>
              <a:rPr lang="en-US" altLang="zh-CN" dirty="0"/>
              <a:t>storage</a:t>
            </a:r>
            <a:r>
              <a:rPr lang="en-US" dirty="0"/>
              <a:t> trace using two VMs.</a:t>
            </a:r>
            <a:r>
              <a:rPr lang="zh-CN" altLang="en-US" dirty="0"/>
              <a:t> </a:t>
            </a:r>
            <a:r>
              <a:rPr lang="en-US" dirty="0"/>
              <a:t>What we observe is that </a:t>
            </a:r>
            <a:r>
              <a:rPr lang="en-US" altLang="zh-CN" dirty="0"/>
              <a:t>replication</a:t>
            </a:r>
            <a:r>
              <a:rPr lang="zh-CN" altLang="en-US" dirty="0"/>
              <a:t> </a:t>
            </a:r>
            <a:r>
              <a:rPr lang="en-US" altLang="zh-CN" dirty="0"/>
              <a:t>delay</a:t>
            </a:r>
            <a:r>
              <a:rPr lang="en-US" dirty="0"/>
              <a:t> becomes highly unstable</a:t>
            </a:r>
            <a:r>
              <a:rPr lang="zh-CN" altLang="en-US" dirty="0"/>
              <a:t> </a:t>
            </a:r>
            <a:r>
              <a:rPr lang="en-US" altLang="zh-CN" dirty="0"/>
              <a:t>with</a:t>
            </a:r>
            <a:r>
              <a:rPr lang="zh-CN" altLang="en-US" dirty="0"/>
              <a:t> </a:t>
            </a:r>
            <a:r>
              <a:rPr lang="en-US" altLang="zh-CN" dirty="0"/>
              <a:t>dynamic</a:t>
            </a:r>
            <a:r>
              <a:rPr lang="zh-CN" altLang="en-US" dirty="0"/>
              <a:t> </a:t>
            </a:r>
            <a:r>
              <a:rPr lang="en-US" altLang="zh-CN" dirty="0"/>
              <a:t>workloads</a:t>
            </a:r>
            <a:r>
              <a:rPr lang="en-US" dirty="0"/>
              <a:t>.</a:t>
            </a:r>
            <a:r>
              <a:rPr lang="zh-CN" altLang="en-US" dirty="0"/>
              <a:t>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altLang="zh-CN" dirty="0"/>
          </a:p>
          <a:p>
            <a:r>
              <a:rPr lang="en-US" dirty="0"/>
              <a:t>First, when VMs are shut down after a period of idleness, subsequent replications incur high latency due to cold starts.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dirty="0"/>
          </a:p>
          <a:p>
            <a:r>
              <a:rPr lang="en-US" dirty="0"/>
              <a:t>Second, under high load, VMs can become congested, leading to significant and sustained queuing delays.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dirty="0"/>
          </a:p>
          <a:p>
            <a:r>
              <a:rPr lang="en-US" dirty="0"/>
              <a:t>The key issue is that VM-based approaches are too coarse-grained and slow to adapt. They cannot efficiently handle </a:t>
            </a:r>
            <a:r>
              <a:rPr lang="en-US" altLang="zh-CN" dirty="0"/>
              <a:t>tiny</a:t>
            </a:r>
            <a:r>
              <a:rPr lang="zh-CN" altLang="en-US" dirty="0"/>
              <a:t> </a:t>
            </a:r>
            <a:r>
              <a:rPr lang="en-US" altLang="zh-CN" dirty="0"/>
              <a:t>objects</a:t>
            </a:r>
            <a:r>
              <a:rPr lang="zh-CN" altLang="en-US" dirty="0"/>
              <a:t> </a:t>
            </a:r>
            <a:r>
              <a:rPr lang="en-US" altLang="zh-CN" dirty="0"/>
              <a:t>or</a:t>
            </a:r>
            <a:r>
              <a:rPr lang="en-US" dirty="0"/>
              <a:t> bursty workloads.</a:t>
            </a:r>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5</a:t>
            </a:fld>
            <a:endParaRPr kumimoji="1" lang="zh-CN" altLang="en-US"/>
          </a:p>
        </p:txBody>
      </p:sp>
    </p:spTree>
    <p:extLst>
      <p:ext uri="{BB962C8B-B14F-4D97-AF65-F5344CB8AC3E}">
        <p14:creationId xmlns:p14="http://schemas.microsoft.com/office/powerpoint/2010/main" val="121266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So, a natural idea is to replace VMs with serverless computing</a:t>
            </a:r>
            <a:r>
              <a:rPr lang="en-US" altLang="zh-CN" dirty="0"/>
              <a:t>,</a:t>
            </a:r>
            <a:r>
              <a:rPr lang="zh-CN" altLang="en-US" dirty="0"/>
              <a:t> </a:t>
            </a:r>
            <a:r>
              <a:rPr lang="en-US" altLang="zh-CN" dirty="0"/>
              <a:t>or</a:t>
            </a:r>
            <a:r>
              <a:rPr lang="zh-CN" altLang="en-US" dirty="0"/>
              <a:t> </a:t>
            </a:r>
            <a:r>
              <a:rPr lang="en-US" altLang="zh-CN" dirty="0"/>
              <a:t>more</a:t>
            </a:r>
            <a:r>
              <a:rPr lang="zh-CN" altLang="en-US" dirty="0"/>
              <a:t> </a:t>
            </a:r>
            <a:r>
              <a:rPr lang="en-US" altLang="zh-CN" dirty="0"/>
              <a:t>specifically</a:t>
            </a:r>
            <a:r>
              <a:rPr lang="zh-CN" altLang="en-US" dirty="0"/>
              <a:t> </a:t>
            </a:r>
            <a:r>
              <a:rPr lang="en-US" altLang="zh-CN" dirty="0"/>
              <a:t>Function-as-a-Service,</a:t>
            </a:r>
            <a:r>
              <a:rPr lang="zh-CN" altLang="en-US" dirty="0"/>
              <a:t> </a:t>
            </a:r>
            <a:r>
              <a:rPr lang="en-US" altLang="zh-CN" dirty="0" err="1"/>
              <a:t>FaaS</a:t>
            </a:r>
            <a:r>
              <a:rPr lang="en-US" dirty="0"/>
              <a:t>. Unlike VMs, which can take tens of seconds to provision, serverless functions are typically created in under a second</a:t>
            </a:r>
            <a:r>
              <a:rPr lang="en-US" altLang="zh-CN" dirty="0"/>
              <a:t>,</a:t>
            </a:r>
            <a:r>
              <a:rPr lang="zh-CN" altLang="en-US" dirty="0"/>
              <a:t> </a:t>
            </a:r>
            <a:r>
              <a:rPr lang="en-US" dirty="0"/>
              <a:t>even </a:t>
            </a:r>
            <a:r>
              <a:rPr lang="en-US" altLang="zh-CN" dirty="0"/>
              <a:t>for</a:t>
            </a:r>
            <a:r>
              <a:rPr lang="zh-CN" altLang="en-US" dirty="0"/>
              <a:t> </a:t>
            </a:r>
            <a:r>
              <a:rPr lang="en-US" dirty="0"/>
              <a:t>cold</a:t>
            </a:r>
            <a:r>
              <a:rPr lang="zh-CN" altLang="en-US" dirty="0"/>
              <a:t> </a:t>
            </a:r>
            <a:r>
              <a:rPr lang="en-US" dirty="0"/>
              <a:t>starts which</a:t>
            </a:r>
            <a:r>
              <a:rPr lang="zh-CN" altLang="en-US" dirty="0"/>
              <a:t> </a:t>
            </a:r>
            <a:r>
              <a:rPr lang="en-US" altLang="zh-CN" dirty="0"/>
              <a:t>everyone</a:t>
            </a:r>
            <a:r>
              <a:rPr lang="zh-CN" altLang="en-US" dirty="0"/>
              <a:t> </a:t>
            </a:r>
            <a:r>
              <a:rPr lang="en-US" dirty="0"/>
              <a:t>criticize</a:t>
            </a:r>
            <a:r>
              <a:rPr lang="en-US" altLang="zh-CN" dirty="0"/>
              <a:t>s</a:t>
            </a:r>
            <a:r>
              <a:rPr lang="en-US" dirty="0"/>
              <a:t> and tr</a:t>
            </a:r>
            <a:r>
              <a:rPr lang="en-US" altLang="zh-CN" dirty="0"/>
              <a:t>ies</a:t>
            </a:r>
            <a:r>
              <a:rPr lang="en-US" dirty="0"/>
              <a:t> to optimize. </a:t>
            </a:r>
            <a:r>
              <a:rPr lang="en-US" altLang="zh-CN" dirty="0"/>
              <a:t>It</a:t>
            </a:r>
            <a:r>
              <a:rPr lang="zh-CN" altLang="en-US" dirty="0"/>
              <a:t> </a:t>
            </a:r>
            <a:r>
              <a:rPr lang="en-US" altLang="zh-CN" dirty="0"/>
              <a:t>seems</a:t>
            </a:r>
            <a:r>
              <a:rPr lang="zh-CN" altLang="en-US" dirty="0"/>
              <a:t> </a:t>
            </a:r>
            <a:r>
              <a:rPr lang="en-US" altLang="zh-CN" dirty="0"/>
              <a:t>using</a:t>
            </a:r>
            <a:r>
              <a:rPr lang="zh-CN" altLang="en-US" dirty="0"/>
              <a:t> </a:t>
            </a:r>
            <a:r>
              <a:rPr lang="en-US" altLang="zh-CN" dirty="0"/>
              <a:t>serverless</a:t>
            </a:r>
            <a:r>
              <a:rPr lang="zh-CN" altLang="en-US" dirty="0"/>
              <a:t> </a:t>
            </a:r>
            <a:r>
              <a:rPr lang="en-US" altLang="zh-CN" dirty="0"/>
              <a:t>computing</a:t>
            </a:r>
            <a:r>
              <a:rPr lang="zh-CN" altLang="en-US" dirty="0"/>
              <a:t> </a:t>
            </a:r>
            <a:r>
              <a:rPr lang="en-US" altLang="zh-CN" dirty="0"/>
              <a:t>can</a:t>
            </a:r>
            <a:r>
              <a:rPr lang="en-US" dirty="0"/>
              <a:t> significantly reduce the latency when scaling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dirty="0"/>
          </a:p>
          <a:p>
            <a:r>
              <a:rPr lang="en-US" dirty="0"/>
              <a:t>However, while serverless functions are commonly used to download and upload objects within a single cloud region, their behavior in cross-cloud or cross-region settings is much less understood. Unlike VMs, for which cloud providers often offer bandwidth SLOs, there is little prior work characterizing the bandwidth that serverless functions can achieve for cross-cloud data transfer, or whether they can reliably handle objects of arbitrary sizes.</a:t>
            </a:r>
            <a:endParaRPr lang="en-US" altLang="zh-CN" dirty="0"/>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6</a:t>
            </a:fld>
            <a:endParaRPr kumimoji="1" lang="zh-CN" altLang="en-US"/>
          </a:p>
        </p:txBody>
      </p:sp>
    </p:spTree>
    <p:extLst>
      <p:ext uri="{BB962C8B-B14F-4D97-AF65-F5344CB8AC3E}">
        <p14:creationId xmlns:p14="http://schemas.microsoft.com/office/powerpoint/2010/main" val="87567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6237F-6C1C-3059-17FF-0913BCDD026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DA52B50-D852-6A0B-81C9-CDEACCA7EB5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3C5B89B-D5E0-3EF6-4523-C388790E78D3}"/>
              </a:ext>
            </a:extLst>
          </p:cNvPr>
          <p:cNvSpPr>
            <a:spLocks noGrp="1"/>
          </p:cNvSpPr>
          <p:nvPr>
            <p:ph type="body" idx="1"/>
          </p:nvPr>
        </p:nvSpPr>
        <p:spPr/>
        <p:txBody>
          <a:bodyPr/>
          <a:lstStyle/>
          <a:p>
            <a:r>
              <a:rPr lang="en-US" altLang="zh-CN" dirty="0"/>
              <a:t>So</a:t>
            </a:r>
            <a:r>
              <a:rPr lang="zh-CN" altLang="en-US" dirty="0"/>
              <a:t> </a:t>
            </a:r>
            <a:r>
              <a:rPr lang="en-US" altLang="zh-CN" dirty="0"/>
              <a:t>here</a:t>
            </a:r>
            <a:r>
              <a:rPr lang="zh-CN" altLang="en-US" dirty="0"/>
              <a:t> </a:t>
            </a:r>
            <a:r>
              <a:rPr lang="en-US" altLang="zh-CN" dirty="0"/>
              <a:t>are</a:t>
            </a:r>
            <a:r>
              <a:rPr lang="zh-CN" altLang="en-US" dirty="0"/>
              <a:t> </a:t>
            </a:r>
            <a:r>
              <a:rPr lang="en-US" altLang="zh-CN" dirty="0"/>
              <a:t>the</a:t>
            </a:r>
            <a:r>
              <a:rPr lang="zh-CN" altLang="en-US" dirty="0"/>
              <a:t> </a:t>
            </a:r>
            <a:r>
              <a:rPr lang="en-US" altLang="zh-CN" dirty="0"/>
              <a:t>two</a:t>
            </a:r>
            <a:r>
              <a:rPr lang="zh-CN" altLang="en-US" dirty="0"/>
              <a:t> </a:t>
            </a:r>
            <a:r>
              <a:rPr lang="en-US" altLang="zh-CN" dirty="0"/>
              <a:t>very</a:t>
            </a:r>
            <a:r>
              <a:rPr lang="zh-CN" altLang="en-US" dirty="0"/>
              <a:t> </a:t>
            </a:r>
            <a:r>
              <a:rPr lang="en-US" altLang="zh-CN" dirty="0"/>
              <a:t>basic</a:t>
            </a:r>
            <a:r>
              <a:rPr lang="zh-CN" altLang="en-US" dirty="0"/>
              <a:t> </a:t>
            </a:r>
            <a:r>
              <a:rPr lang="en-US" altLang="zh-CN" dirty="0"/>
              <a:t>questions</a:t>
            </a:r>
            <a:r>
              <a:rPr lang="zh-CN" altLang="en-US" dirty="0"/>
              <a:t> </a:t>
            </a:r>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ask:</a:t>
            </a:r>
            <a:r>
              <a:rPr lang="zh-CN" altLang="en-US" dirty="0"/>
              <a:t> </a:t>
            </a:r>
            <a:r>
              <a:rPr lang="en-US" altLang="zh-CN" dirty="0"/>
              <a:t>Question</a:t>
            </a:r>
            <a:r>
              <a:rPr lang="zh-CN" altLang="en-US" dirty="0"/>
              <a:t> </a:t>
            </a:r>
            <a:r>
              <a:rPr lang="en-US" altLang="zh-CN" dirty="0"/>
              <a:t>1,</a:t>
            </a:r>
            <a:r>
              <a:rPr lang="zh-CN" altLang="en-US" dirty="0"/>
              <a:t> </a:t>
            </a:r>
            <a:r>
              <a:rPr lang="en-US" altLang="zh-CN" dirty="0"/>
              <a:t>does</a:t>
            </a:r>
            <a:r>
              <a:rPr lang="zh-CN" altLang="en-US" dirty="0"/>
              <a:t> </a:t>
            </a:r>
            <a:r>
              <a:rPr lang="en-US" altLang="zh-CN" dirty="0"/>
              <a:t>a</a:t>
            </a:r>
            <a:r>
              <a:rPr lang="zh-CN" altLang="en-US" dirty="0"/>
              <a:t> </a:t>
            </a:r>
            <a:r>
              <a:rPr lang="en-US" altLang="zh-CN" dirty="0"/>
              <a:t>single</a:t>
            </a:r>
            <a:r>
              <a:rPr lang="zh-CN" altLang="en-US" dirty="0"/>
              <a:t> </a:t>
            </a:r>
            <a:r>
              <a:rPr lang="en-US" altLang="zh-CN" dirty="0"/>
              <a:t>function</a:t>
            </a:r>
            <a:r>
              <a:rPr lang="zh-CN" altLang="en-US" dirty="0"/>
              <a:t> </a:t>
            </a:r>
            <a:r>
              <a:rPr lang="en-US" altLang="zh-CN" dirty="0"/>
              <a:t>instance</a:t>
            </a:r>
            <a:r>
              <a:rPr lang="zh-CN" altLang="en-US" dirty="0"/>
              <a:t> </a:t>
            </a:r>
            <a:r>
              <a:rPr lang="en-US" altLang="zh-CN" dirty="0"/>
              <a:t>provide</a:t>
            </a:r>
            <a:r>
              <a:rPr lang="zh-CN" altLang="en-US" dirty="0"/>
              <a:t> </a:t>
            </a:r>
            <a:r>
              <a:rPr lang="en-US" altLang="zh-CN" dirty="0"/>
              <a:t>enough</a:t>
            </a:r>
            <a:r>
              <a:rPr lang="zh-CN" altLang="en-US" dirty="0"/>
              <a:t> </a:t>
            </a:r>
            <a:r>
              <a:rPr lang="en-US" altLang="zh-CN" dirty="0"/>
              <a:t>bandwidth?</a:t>
            </a:r>
            <a:r>
              <a:rPr lang="zh-CN" altLang="en-US" dirty="0"/>
              <a:t> </a:t>
            </a:r>
            <a:r>
              <a:rPr lang="en-US" altLang="zh-CN" dirty="0"/>
              <a:t>We</a:t>
            </a:r>
            <a:r>
              <a:rPr lang="zh-CN" altLang="en-US" dirty="0"/>
              <a:t> </a:t>
            </a:r>
            <a:r>
              <a:rPr lang="en-US" altLang="zh-CN" dirty="0"/>
              <a:t>really</a:t>
            </a:r>
            <a:r>
              <a:rPr lang="zh-CN" altLang="en-US" dirty="0"/>
              <a:t> </a:t>
            </a:r>
            <a:r>
              <a:rPr lang="en-US" altLang="zh-CN" dirty="0"/>
              <a:t>hope</a:t>
            </a:r>
            <a:r>
              <a:rPr lang="zh-CN" altLang="en-US" dirty="0"/>
              <a:t> </a:t>
            </a:r>
            <a:r>
              <a:rPr lang="en-US" altLang="zh-CN" dirty="0"/>
              <a:t>a</a:t>
            </a:r>
            <a:r>
              <a:rPr lang="zh-CN" altLang="en-US" dirty="0"/>
              <a:t> </a:t>
            </a:r>
            <a:r>
              <a:rPr lang="en-US" altLang="zh-CN" dirty="0"/>
              <a:t>single</a:t>
            </a:r>
            <a:r>
              <a:rPr lang="zh-CN" altLang="en-US" dirty="0"/>
              <a:t> </a:t>
            </a:r>
            <a:r>
              <a:rPr lang="en-US" altLang="zh-CN" dirty="0"/>
              <a:t>function</a:t>
            </a:r>
            <a:r>
              <a:rPr lang="zh-CN" altLang="en-US" dirty="0"/>
              <a:t> </a:t>
            </a:r>
            <a:r>
              <a:rPr lang="en-US" altLang="zh-CN" dirty="0"/>
              <a:t>can</a:t>
            </a:r>
            <a:r>
              <a:rPr lang="zh-CN" altLang="en-US" dirty="0"/>
              <a:t> </a:t>
            </a:r>
            <a:r>
              <a:rPr lang="en-US" altLang="zh-CN" dirty="0"/>
              <a:t>handle</a:t>
            </a:r>
            <a:r>
              <a:rPr lang="zh-CN" altLang="en-US" dirty="0"/>
              <a:t> </a:t>
            </a:r>
            <a:r>
              <a:rPr lang="en-US" altLang="zh-CN" dirty="0"/>
              <a:t>most</a:t>
            </a:r>
            <a:r>
              <a:rPr lang="zh-CN" altLang="en-US" dirty="0"/>
              <a:t> </a:t>
            </a:r>
            <a:r>
              <a:rPr lang="en-US" altLang="zh-CN" dirty="0"/>
              <a:t>of</a:t>
            </a:r>
            <a:r>
              <a:rPr lang="zh-CN" altLang="en-US" dirty="0"/>
              <a:t> </a:t>
            </a:r>
            <a:r>
              <a:rPr lang="en-US" altLang="zh-CN" dirty="0"/>
              <a:t>the</a:t>
            </a:r>
            <a:r>
              <a:rPr lang="zh-CN" altLang="en-US" dirty="0"/>
              <a:t> </a:t>
            </a:r>
            <a:r>
              <a:rPr lang="en-US" altLang="zh-CN" dirty="0"/>
              <a:t>small</a:t>
            </a:r>
            <a:r>
              <a:rPr lang="zh-CN" altLang="en-US" dirty="0"/>
              <a:t> </a:t>
            </a:r>
            <a:r>
              <a:rPr lang="en-US" altLang="zh-CN" dirty="0"/>
              <a:t>objects</a:t>
            </a:r>
            <a:r>
              <a:rPr lang="zh-CN" altLang="en-US" dirty="0"/>
              <a:t> </a:t>
            </a:r>
            <a:r>
              <a:rPr lang="en-US" altLang="zh-CN" dirty="0"/>
              <a:t>to</a:t>
            </a:r>
            <a:r>
              <a:rPr lang="zh-CN" altLang="en-US" dirty="0"/>
              <a:t> </a:t>
            </a:r>
            <a:r>
              <a:rPr lang="en-US" altLang="zh-CN" dirty="0"/>
              <a:t>avoid</a:t>
            </a:r>
            <a:r>
              <a:rPr lang="zh-CN" altLang="en-US" dirty="0"/>
              <a:t> </a:t>
            </a:r>
            <a:r>
              <a:rPr lang="en-US" altLang="zh-CN" dirty="0"/>
              <a:t>us</a:t>
            </a:r>
            <a:r>
              <a:rPr lang="zh-CN" altLang="en-US" dirty="0"/>
              <a:t> </a:t>
            </a:r>
            <a:r>
              <a:rPr lang="en-US" altLang="zh-CN" dirty="0"/>
              <a:t>trouble</a:t>
            </a:r>
            <a:r>
              <a:rPr lang="zh-CN" altLang="en-US" dirty="0"/>
              <a:t> </a:t>
            </a:r>
            <a:r>
              <a:rPr lang="en-US" altLang="zh-CN" dirty="0"/>
              <a:t>on</a:t>
            </a:r>
            <a:r>
              <a:rPr lang="zh-CN" altLang="en-US" dirty="0"/>
              <a:t> </a:t>
            </a:r>
            <a:r>
              <a:rPr lang="en-US" altLang="zh-CN" dirty="0"/>
              <a:t>dealing</a:t>
            </a:r>
            <a:r>
              <a:rPr lang="zh-CN" altLang="en-US" dirty="0"/>
              <a:t> </a:t>
            </a:r>
            <a:r>
              <a:rPr lang="en-US" altLang="zh-CN" dirty="0"/>
              <a:t>with</a:t>
            </a:r>
            <a:r>
              <a:rPr lang="zh-CN" altLang="en-US" dirty="0"/>
              <a:t> </a:t>
            </a:r>
            <a:r>
              <a:rPr lang="en-US" altLang="zh-CN" dirty="0"/>
              <a:t>concurrency.</a:t>
            </a:r>
            <a:r>
              <a:rPr lang="zh-CN" altLang="en-US" dirty="0"/>
              <a:t> </a:t>
            </a:r>
            <a:r>
              <a:rPr lang="en-US" altLang="zh-CN" dirty="0"/>
              <a:t>Question</a:t>
            </a:r>
            <a:r>
              <a:rPr lang="zh-CN" altLang="en-US" dirty="0"/>
              <a:t> </a:t>
            </a:r>
            <a:r>
              <a:rPr lang="en-US" altLang="zh-CN" dirty="0"/>
              <a:t>2,</a:t>
            </a:r>
            <a:r>
              <a:rPr lang="zh-CN" altLang="en-US" dirty="0"/>
              <a:t> </a:t>
            </a:r>
            <a:r>
              <a:rPr lang="en-US" altLang="zh-CN" dirty="0"/>
              <a:t>if</a:t>
            </a:r>
            <a:r>
              <a:rPr lang="zh-CN" altLang="en-US" dirty="0"/>
              <a:t> </a:t>
            </a:r>
            <a:r>
              <a:rPr lang="en-US" altLang="zh-CN" dirty="0"/>
              <a:t>we</a:t>
            </a:r>
            <a:r>
              <a:rPr lang="zh-CN" altLang="en-US" dirty="0"/>
              <a:t> </a:t>
            </a:r>
            <a:r>
              <a:rPr lang="en-US" altLang="zh-CN" dirty="0"/>
              <a:t>really</a:t>
            </a:r>
            <a:r>
              <a:rPr lang="zh-CN" altLang="en-US" dirty="0"/>
              <a:t> </a:t>
            </a:r>
            <a:r>
              <a:rPr lang="en-US" altLang="zh-CN" dirty="0"/>
              <a:t>want</a:t>
            </a:r>
            <a:r>
              <a:rPr lang="zh-CN" altLang="en-US" dirty="0"/>
              <a:t> </a:t>
            </a:r>
            <a:r>
              <a:rPr lang="en-US" altLang="zh-CN" dirty="0"/>
              <a:t>to</a:t>
            </a:r>
            <a:r>
              <a:rPr lang="zh-CN" altLang="en-US" dirty="0"/>
              <a:t> </a:t>
            </a:r>
            <a:r>
              <a:rPr lang="en-US" altLang="zh-CN" dirty="0"/>
              <a:t>accelerate</a:t>
            </a:r>
            <a:r>
              <a:rPr lang="zh-CN" altLang="en-US" dirty="0"/>
              <a:t> </a:t>
            </a:r>
            <a:r>
              <a:rPr lang="en-US" altLang="zh-CN" dirty="0"/>
              <a:t>data</a:t>
            </a:r>
            <a:r>
              <a:rPr lang="zh-CN" altLang="en-US" dirty="0"/>
              <a:t> </a:t>
            </a:r>
            <a:r>
              <a:rPr lang="en-US" altLang="zh-CN" dirty="0"/>
              <a:t>transmission,</a:t>
            </a:r>
            <a:r>
              <a:rPr lang="zh-CN" altLang="en-US" dirty="0"/>
              <a:t> </a:t>
            </a:r>
            <a:r>
              <a:rPr lang="en-US" altLang="zh-CN" dirty="0"/>
              <a:t>are</a:t>
            </a:r>
            <a:r>
              <a:rPr lang="zh-CN" altLang="en-US" dirty="0"/>
              <a:t> </a:t>
            </a:r>
            <a:r>
              <a:rPr lang="en-US" altLang="zh-CN" dirty="0"/>
              <a:t>we</a:t>
            </a:r>
            <a:r>
              <a:rPr lang="zh-CN" altLang="en-US" dirty="0"/>
              <a:t> </a:t>
            </a:r>
            <a:r>
              <a:rPr lang="en-US" altLang="zh-CN" dirty="0"/>
              <a:t>able</a:t>
            </a:r>
            <a:r>
              <a:rPr lang="zh-CN" altLang="en-US" dirty="0"/>
              <a:t> </a:t>
            </a:r>
            <a:r>
              <a:rPr lang="en-US" altLang="zh-CN" dirty="0"/>
              <a:t>to</a:t>
            </a:r>
            <a:r>
              <a:rPr lang="zh-CN" altLang="en-US" dirty="0"/>
              <a:t> </a:t>
            </a:r>
            <a:r>
              <a:rPr lang="en-US" altLang="zh-CN" dirty="0"/>
              <a:t>do</a:t>
            </a:r>
            <a:r>
              <a:rPr lang="zh-CN" altLang="en-US" dirty="0"/>
              <a:t> </a:t>
            </a:r>
            <a:r>
              <a:rPr lang="en-US" altLang="zh-CN" dirty="0"/>
              <a:t>so</a:t>
            </a:r>
            <a:r>
              <a:rPr lang="zh-CN" altLang="en-US" dirty="0"/>
              <a:t> </a:t>
            </a:r>
            <a:r>
              <a:rPr lang="en-US" altLang="zh-CN" dirty="0"/>
              <a:t>just</a:t>
            </a:r>
            <a:r>
              <a:rPr lang="zh-CN" altLang="en-US" dirty="0"/>
              <a:t> </a:t>
            </a:r>
            <a:r>
              <a:rPr lang="en-US" altLang="zh-CN" dirty="0"/>
              <a:t>by</a:t>
            </a:r>
            <a:r>
              <a:rPr lang="zh-CN" altLang="en-US" dirty="0"/>
              <a:t> </a:t>
            </a:r>
            <a:r>
              <a:rPr lang="en-US" altLang="zh-CN" dirty="0"/>
              <a:t>adding</a:t>
            </a:r>
            <a:r>
              <a:rPr lang="zh-CN" altLang="en-US" dirty="0"/>
              <a:t> </a:t>
            </a:r>
            <a:r>
              <a:rPr lang="en-US" altLang="zh-CN" dirty="0"/>
              <a:t>more</a:t>
            </a:r>
            <a:r>
              <a:rPr lang="zh-CN" altLang="en-US" dirty="0"/>
              <a:t> </a:t>
            </a:r>
            <a:r>
              <a:rPr lang="en-US" altLang="zh-CN" dirty="0"/>
              <a:t>functions?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altLang="zh-CN" dirty="0"/>
          </a:p>
          <a:p>
            <a:r>
              <a:rPr lang="en-US" dirty="0"/>
              <a:t>First, across AWS, Microsoft Azure, and GCP, bandwidth varies significantly depending on the source and destination regions. However, in general, it falls within a few hundred megabits per second, which is higher than we initially expected. For comparison, even a powerful VM typically provides around 5 Gbps. This </a:t>
            </a:r>
            <a:r>
              <a:rPr lang="en-US" altLang="zh-CN" dirty="0"/>
              <a:t>also</a:t>
            </a:r>
            <a:r>
              <a:rPr lang="zh-CN" altLang="en-US" dirty="0"/>
              <a:t> </a:t>
            </a:r>
            <a:r>
              <a:rPr lang="en-US" dirty="0"/>
              <a:t>means that a single serverless function can reliably transfer a 10MB object within a few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dirty="0"/>
          </a:p>
          <a:p>
            <a:r>
              <a:rPr lang="en-US" dirty="0"/>
              <a:t>Second, it is crucial for us to be able to scale performance, for two main reasons. First, unlike VMs with effectively indefinite lifetimes, most serverless platforms impose execution time limits. To handle arbitrarily large objects within these limits, we need to scale out the transfer. Second, in practice, replication systems must meet certain SLOs for replication dela</a:t>
            </a:r>
            <a:r>
              <a:rPr lang="en-US" altLang="zh-CN" dirty="0"/>
              <a:t>y.</a:t>
            </a:r>
            <a:r>
              <a:rPr lang="zh-CN" altLang="en-US" dirty="0"/>
              <a:t> </a:t>
            </a:r>
            <a:r>
              <a:rPr lang="en-US" altLang="zh-CN" dirty="0"/>
              <a:t>For</a:t>
            </a:r>
            <a:r>
              <a:rPr lang="zh-CN" altLang="en-US" dirty="0"/>
              <a:t> </a:t>
            </a:r>
            <a:r>
              <a:rPr lang="en-US" dirty="0"/>
              <a:t>example, AWS guarantees a 15-minute delay SLO for intra-cloud replication.</a:t>
            </a:r>
            <a:r>
              <a:rPr lang="zh-CN" altLang="en-US" dirty="0"/>
              <a:t> </a:t>
            </a:r>
            <a:r>
              <a:rPr lang="en-US" dirty="0"/>
              <a:t>From our extensive experiments, we observe that performance scales nearly linearly up to 64 functions, and even beyond, which is very encouraging.</a:t>
            </a:r>
          </a:p>
        </p:txBody>
      </p:sp>
      <p:sp>
        <p:nvSpPr>
          <p:cNvPr id="4" name="灯片编号占位符 3">
            <a:extLst>
              <a:ext uri="{FF2B5EF4-FFF2-40B4-BE49-F238E27FC236}">
                <a16:creationId xmlns:a16="http://schemas.microsoft.com/office/drawing/2014/main" id="{CDE62C63-1916-98B7-47FC-B26A8A9599B7}"/>
              </a:ext>
            </a:extLst>
          </p:cNvPr>
          <p:cNvSpPr>
            <a:spLocks noGrp="1"/>
          </p:cNvSpPr>
          <p:nvPr>
            <p:ph type="sldNum" sz="quarter" idx="5"/>
          </p:nvPr>
        </p:nvSpPr>
        <p:spPr/>
        <p:txBody>
          <a:bodyPr/>
          <a:lstStyle/>
          <a:p>
            <a:fld id="{AFD5145F-E0F1-8B42-89A4-F0FD86F4296F}" type="slidenum">
              <a:rPr kumimoji="1" lang="zh-CN" altLang="en-US" smtClean="0"/>
              <a:t>7</a:t>
            </a:fld>
            <a:endParaRPr kumimoji="1" lang="zh-CN" altLang="en-US"/>
          </a:p>
        </p:txBody>
      </p:sp>
    </p:spTree>
    <p:extLst>
      <p:ext uri="{BB962C8B-B14F-4D97-AF65-F5344CB8AC3E}">
        <p14:creationId xmlns:p14="http://schemas.microsoft.com/office/powerpoint/2010/main" val="556168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a:t>
            </a:r>
            <a:r>
              <a:rPr lang="zh-CN" altLang="en-US" dirty="0"/>
              <a:t> </a:t>
            </a:r>
            <a:r>
              <a:rPr lang="en-US" altLang="zh-CN" dirty="0"/>
              <a:t>we</a:t>
            </a:r>
            <a:r>
              <a:rPr lang="zh-CN" altLang="en-US" dirty="0"/>
              <a:t> </a:t>
            </a:r>
            <a:r>
              <a:rPr lang="en-US" altLang="zh-CN" dirty="0"/>
              <a:t>also</a:t>
            </a:r>
            <a:r>
              <a:rPr lang="zh-CN" altLang="en-US" dirty="0"/>
              <a:t> </a:t>
            </a:r>
            <a:r>
              <a:rPr lang="en-US" altLang="zh-CN" dirty="0"/>
              <a:t>observe</a:t>
            </a:r>
            <a:r>
              <a:rPr lang="zh-CN" altLang="en-US" dirty="0"/>
              <a:t> </a:t>
            </a:r>
            <a:r>
              <a:rPr lang="en-US" altLang="zh-CN" dirty="0"/>
              <a:t>some</a:t>
            </a:r>
            <a:r>
              <a:rPr lang="zh-CN" altLang="en-US" dirty="0"/>
              <a:t> </a:t>
            </a:r>
            <a:r>
              <a:rPr lang="en-US" altLang="zh-CN" dirty="0"/>
              <a:t>unexpected</a:t>
            </a:r>
            <a:r>
              <a:rPr lang="zh-CN" altLang="en-US" dirty="0"/>
              <a:t> </a:t>
            </a:r>
            <a:r>
              <a:rPr lang="en-US" altLang="zh-CN" dirty="0"/>
              <a:t>behaviors</a:t>
            </a:r>
            <a:r>
              <a:rPr lang="zh-CN" altLang="en-US" dirty="0"/>
              <a:t> </a:t>
            </a:r>
            <a:r>
              <a:rPr lang="en-US" altLang="zh-CN" dirty="0"/>
              <a:t>along</a:t>
            </a:r>
            <a:r>
              <a:rPr lang="zh-CN" altLang="en-US" dirty="0"/>
              <a:t> </a:t>
            </a:r>
            <a:r>
              <a:rPr lang="en-US" altLang="zh-CN" dirty="0"/>
              <a:t>the</a:t>
            </a:r>
            <a:r>
              <a:rPr lang="zh-CN" altLang="en-US" dirty="0"/>
              <a:t> </a:t>
            </a:r>
            <a:r>
              <a:rPr lang="en-US" altLang="zh-CN" dirty="0"/>
              <a:t>way,</a:t>
            </a:r>
            <a:r>
              <a:rPr lang="zh-CN" altLang="en-US" dirty="0"/>
              <a:t> </a:t>
            </a:r>
            <a:r>
              <a:rPr lang="en-US" altLang="zh-CN" dirty="0"/>
              <a:t>which</a:t>
            </a:r>
            <a:r>
              <a:rPr lang="zh-CN" altLang="en-US" dirty="0"/>
              <a:t> </a:t>
            </a:r>
            <a:r>
              <a:rPr lang="en-US" altLang="zh-CN" dirty="0"/>
              <a:t>create</a:t>
            </a:r>
            <a:r>
              <a:rPr lang="zh-CN" altLang="en-US" dirty="0"/>
              <a:t> </a:t>
            </a:r>
            <a:r>
              <a:rPr lang="en-US" altLang="zh-CN" dirty="0"/>
              <a:t>challenges</a:t>
            </a:r>
            <a:r>
              <a:rPr lang="zh-CN" altLang="en-US" dirty="0"/>
              <a:t> </a:t>
            </a:r>
            <a:r>
              <a:rPr lang="en-US" altLang="zh-CN" dirty="0"/>
              <a:t>for</a:t>
            </a:r>
            <a:r>
              <a:rPr lang="zh-CN" altLang="en-US" dirty="0"/>
              <a:t> </a:t>
            </a:r>
            <a:r>
              <a:rPr lang="en-US" altLang="zh-CN" dirty="0"/>
              <a:t>adopting</a:t>
            </a:r>
            <a:r>
              <a:rPr lang="zh-CN" altLang="en-US" dirty="0"/>
              <a:t> </a:t>
            </a:r>
            <a:r>
              <a:rPr lang="en-US" altLang="zh-CN" dirty="0"/>
              <a:t>serverless</a:t>
            </a:r>
            <a:r>
              <a:rPr lang="zh-CN" altLang="en-US" dirty="0"/>
              <a:t> </a:t>
            </a:r>
            <a:r>
              <a:rPr lang="en-US" altLang="zh-CN" dirty="0"/>
              <a:t>computing</a:t>
            </a:r>
            <a:r>
              <a:rPr lang="zh-CN" altLang="en-US" dirty="0"/>
              <a:t> </a:t>
            </a:r>
            <a:r>
              <a:rPr lang="en-US" altLang="zh-CN" dirty="0"/>
              <a:t>for</a:t>
            </a:r>
            <a:r>
              <a:rPr lang="zh-CN" altLang="en-US" dirty="0"/>
              <a:t> </a:t>
            </a:r>
            <a:r>
              <a:rPr lang="en-US" altLang="zh-CN" dirty="0"/>
              <a:t>cross-cloud</a:t>
            </a:r>
            <a:r>
              <a:rPr lang="zh-CN" altLang="en-US" dirty="0"/>
              <a:t> </a:t>
            </a:r>
            <a:r>
              <a:rPr lang="en-US" altLang="zh-CN" dirty="0"/>
              <a:t>object</a:t>
            </a:r>
            <a:r>
              <a:rPr lang="zh-CN" altLang="en-US" dirty="0"/>
              <a:t> </a:t>
            </a:r>
            <a:r>
              <a:rPr lang="en-US" altLang="zh-CN" dirty="0"/>
              <a:t>replication.</a:t>
            </a:r>
          </a:p>
          <a:p>
            <a:r>
              <a:rPr lang="en-US" altLang="zh-CN" dirty="0"/>
              <a:t>First,</a:t>
            </a:r>
            <a:r>
              <a:rPr lang="zh-CN" altLang="en-US" dirty="0"/>
              <a:t> </a:t>
            </a:r>
            <a:r>
              <a:rPr lang="en-US" dirty="0"/>
              <a:t>we examine bandwidth across clouds and regions. The key takeaway is that performance is highly asymmetric. Even when the source and destination pair is fixed, the bandwidth can still vary substantially depending on </a:t>
            </a:r>
            <a:r>
              <a:rPr lang="en-US" altLang="zh-CN" dirty="0"/>
              <a:t>where</a:t>
            </a:r>
            <a:r>
              <a:rPr lang="zh-CN" altLang="en-US" dirty="0"/>
              <a:t> </a:t>
            </a:r>
            <a:r>
              <a:rPr lang="en-US" altLang="zh-CN" dirty="0"/>
              <a:t>you</a:t>
            </a:r>
            <a:r>
              <a:rPr lang="zh-CN" altLang="en-US" dirty="0"/>
              <a:t> </a:t>
            </a:r>
            <a:r>
              <a:rPr lang="en-US" altLang="zh-CN" dirty="0"/>
              <a:t>spawn</a:t>
            </a:r>
            <a:r>
              <a:rPr lang="zh-CN" altLang="en-US" dirty="0"/>
              <a:t> </a:t>
            </a:r>
            <a:r>
              <a:rPr lang="en-US" altLang="zh-CN" dirty="0"/>
              <a:t>the</a:t>
            </a:r>
            <a:r>
              <a:rPr lang="zh-CN" altLang="en-US" dirty="0"/>
              <a:t> </a:t>
            </a:r>
            <a:r>
              <a:rPr lang="en-US" altLang="zh-CN" dirty="0"/>
              <a:t>serverless</a:t>
            </a:r>
            <a:r>
              <a:rPr lang="zh-CN" altLang="en-US" dirty="0"/>
              <a:t> </a:t>
            </a:r>
            <a:r>
              <a:rPr lang="en-US" altLang="zh-CN" dirty="0"/>
              <a:t>function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dirty="0"/>
          </a:p>
          <a:p>
            <a:r>
              <a:rPr lang="en-US" altLang="zh-CN" dirty="0"/>
              <a:t>Second</a:t>
            </a:r>
            <a:r>
              <a:rPr lang="en-US" dirty="0"/>
              <a:t>, we look at multiple function instances over time. Here, we see two things. First, some instances are consistently faster than others, even though they are </a:t>
            </a:r>
            <a:r>
              <a:rPr lang="en-US" altLang="zh-CN" dirty="0"/>
              <a:t>invoked</a:t>
            </a:r>
            <a:r>
              <a:rPr lang="zh-CN" altLang="en-US" dirty="0"/>
              <a:t> </a:t>
            </a:r>
            <a:r>
              <a:rPr lang="en-US" altLang="zh-CN" dirty="0"/>
              <a:t>in</a:t>
            </a:r>
            <a:r>
              <a:rPr lang="zh-CN" altLang="en-US" dirty="0"/>
              <a:t> </a:t>
            </a:r>
            <a:r>
              <a:rPr lang="en-US" altLang="zh-CN" dirty="0"/>
              <a:t>the</a:t>
            </a:r>
            <a:r>
              <a:rPr lang="zh-CN" altLang="en-US" dirty="0"/>
              <a:t> </a:t>
            </a:r>
            <a:r>
              <a:rPr lang="en-US" altLang="zh-CN" dirty="0"/>
              <a:t>same</a:t>
            </a:r>
            <a:r>
              <a:rPr lang="zh-CN" altLang="en-US" dirty="0"/>
              <a:t> </a:t>
            </a:r>
            <a:r>
              <a:rPr lang="en-US" altLang="zh-CN" dirty="0"/>
              <a:t>way.</a:t>
            </a:r>
            <a:r>
              <a:rPr lang="zh-CN" altLang="en-US" dirty="0"/>
              <a:t> </a:t>
            </a:r>
            <a:r>
              <a:rPr lang="en-US" dirty="0"/>
              <a:t>Second, bandwidth fluctuates over time, so performance is not stable even within a single instance.</a:t>
            </a:r>
          </a:p>
          <a:p>
            <a:r>
              <a:rPr lang="en-US" dirty="0"/>
              <a:t>Taken together, these results show that </a:t>
            </a:r>
            <a:r>
              <a:rPr lang="en-US" altLang="zh-CN" dirty="0"/>
              <a:t>data</a:t>
            </a:r>
            <a:r>
              <a:rPr lang="zh-CN" altLang="en-US" dirty="0"/>
              <a:t> </a:t>
            </a:r>
            <a:r>
              <a:rPr lang="en-US" dirty="0"/>
              <a:t>transfer performance </a:t>
            </a:r>
            <a:r>
              <a:rPr lang="en-US" altLang="zh-CN" dirty="0"/>
              <a:t>of</a:t>
            </a:r>
            <a:r>
              <a:rPr lang="zh-CN" altLang="en-US" dirty="0"/>
              <a:t> </a:t>
            </a:r>
            <a:r>
              <a:rPr lang="en-US" altLang="zh-CN" dirty="0"/>
              <a:t>serverless</a:t>
            </a:r>
            <a:r>
              <a:rPr lang="zh-CN" altLang="en-US" dirty="0"/>
              <a:t> </a:t>
            </a:r>
            <a:r>
              <a:rPr lang="en-US" altLang="zh-CN" dirty="0"/>
              <a:t>computing</a:t>
            </a:r>
            <a:r>
              <a:rPr lang="zh-CN" altLang="en-US" dirty="0"/>
              <a:t> </a:t>
            </a:r>
            <a:r>
              <a:rPr lang="en-US" dirty="0"/>
              <a:t>is not only heterogeneous across clouds and regions, but also variable across individual function instances and over time. </a:t>
            </a:r>
            <a:r>
              <a:rPr lang="en-US" altLang="zh-CN" dirty="0"/>
              <a:t>A</a:t>
            </a:r>
            <a:r>
              <a:rPr lang="zh-CN" altLang="en-US" dirty="0"/>
              <a:t> </a:t>
            </a:r>
            <a:r>
              <a:rPr lang="en-US" altLang="zh-CN" dirty="0"/>
              <a:t>robust</a:t>
            </a:r>
            <a:r>
              <a:rPr lang="zh-CN" altLang="en-US" dirty="0"/>
              <a:t> </a:t>
            </a:r>
            <a:r>
              <a:rPr lang="en-US" altLang="zh-CN" dirty="0"/>
              <a:t>and</a:t>
            </a:r>
            <a:r>
              <a:rPr lang="zh-CN" altLang="en-US" dirty="0"/>
              <a:t> </a:t>
            </a:r>
            <a:r>
              <a:rPr lang="en-US" altLang="zh-CN" dirty="0"/>
              <a:t>efficient</a:t>
            </a:r>
            <a:r>
              <a:rPr lang="zh-CN" altLang="en-US" dirty="0"/>
              <a:t> </a:t>
            </a:r>
            <a:r>
              <a:rPr lang="en-US" altLang="zh-CN" dirty="0"/>
              <a:t>system</a:t>
            </a:r>
            <a:r>
              <a:rPr lang="zh-CN" altLang="en-US" dirty="0"/>
              <a:t> </a:t>
            </a:r>
            <a:r>
              <a:rPr lang="en-US" altLang="zh-CN" dirty="0"/>
              <a:t>must</a:t>
            </a:r>
            <a:r>
              <a:rPr lang="zh-CN" altLang="en-US" dirty="0"/>
              <a:t> </a:t>
            </a:r>
            <a:r>
              <a:rPr lang="en-US" altLang="zh-CN" dirty="0"/>
              <a:t>be</a:t>
            </a:r>
            <a:r>
              <a:rPr lang="zh-CN" altLang="en-US" dirty="0"/>
              <a:t> </a:t>
            </a:r>
            <a:r>
              <a:rPr lang="en-US" altLang="zh-CN" dirty="0"/>
              <a:t>able</a:t>
            </a:r>
            <a:r>
              <a:rPr lang="zh-CN" altLang="en-US" dirty="0"/>
              <a:t> </a:t>
            </a:r>
            <a:r>
              <a:rPr lang="en-US" altLang="zh-CN" dirty="0"/>
              <a:t>to</a:t>
            </a:r>
            <a:r>
              <a:rPr lang="zh-CN" altLang="en-US" dirty="0"/>
              <a:t> </a:t>
            </a:r>
            <a:r>
              <a:rPr lang="en-US" altLang="zh-CN" dirty="0"/>
              <a:t>deal</a:t>
            </a:r>
            <a:r>
              <a:rPr lang="zh-CN" altLang="en-US" dirty="0"/>
              <a:t> </a:t>
            </a:r>
            <a:r>
              <a:rPr lang="en-US" altLang="zh-CN" dirty="0"/>
              <a:t>with</a:t>
            </a:r>
            <a:r>
              <a:rPr lang="zh-CN" altLang="en-US" dirty="0"/>
              <a:t> </a:t>
            </a:r>
            <a:r>
              <a:rPr lang="en-US" altLang="zh-CN" dirty="0"/>
              <a:t>this</a:t>
            </a:r>
            <a:r>
              <a:rPr lang="zh-CN" altLang="en-US" dirty="0"/>
              <a:t> </a:t>
            </a:r>
            <a:r>
              <a:rPr lang="en-US" altLang="zh-CN" dirty="0"/>
              <a:t>performance</a:t>
            </a:r>
            <a:r>
              <a:rPr lang="zh-CN" altLang="en-US" dirty="0"/>
              <a:t> </a:t>
            </a:r>
            <a:r>
              <a:rPr lang="en-US" altLang="zh-CN" dirty="0"/>
              <a:t>variability</a:t>
            </a:r>
            <a:r>
              <a:rPr lang="en-US" dirty="0"/>
              <a:t>.</a:t>
            </a:r>
          </a:p>
        </p:txBody>
      </p:sp>
      <p:sp>
        <p:nvSpPr>
          <p:cNvPr id="4" name="灯片编号占位符 3"/>
          <p:cNvSpPr>
            <a:spLocks noGrp="1"/>
          </p:cNvSpPr>
          <p:nvPr>
            <p:ph type="sldNum" sz="quarter" idx="5"/>
          </p:nvPr>
        </p:nvSpPr>
        <p:spPr/>
        <p:txBody>
          <a:bodyPr/>
          <a:lstStyle/>
          <a:p>
            <a:fld id="{AFD5145F-E0F1-8B42-89A4-F0FD86F4296F}" type="slidenum">
              <a:rPr kumimoji="1" lang="zh-CN" altLang="en-US" smtClean="0"/>
              <a:t>8</a:t>
            </a:fld>
            <a:endParaRPr kumimoji="1" lang="zh-CN" altLang="en-US"/>
          </a:p>
        </p:txBody>
      </p:sp>
    </p:spTree>
    <p:extLst>
      <p:ext uri="{BB962C8B-B14F-4D97-AF65-F5344CB8AC3E}">
        <p14:creationId xmlns:p14="http://schemas.microsoft.com/office/powerpoint/2010/main" val="1475236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2BE64-1D19-72C6-0D62-6BD441A49A3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D85BF6B-83A5-54C3-749F-B610893DC74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4BB47E6-E353-A309-828A-BB59E5877B9B}"/>
              </a:ext>
            </a:extLst>
          </p:cNvPr>
          <p:cNvSpPr>
            <a:spLocks noGrp="1"/>
          </p:cNvSpPr>
          <p:nvPr>
            <p:ph type="body" idx="1"/>
          </p:nvPr>
        </p:nvSpPr>
        <p:spPr/>
        <p:txBody>
          <a:bodyPr/>
          <a:lstStyle/>
          <a:p>
            <a:r>
              <a:rPr lang="en-US" altLang="zh-CN" dirty="0"/>
              <a:t>Here</a:t>
            </a:r>
            <a:r>
              <a:rPr lang="zh-CN" altLang="en-US" dirty="0"/>
              <a:t> </a:t>
            </a:r>
            <a:r>
              <a:rPr lang="en-US" altLang="zh-CN" dirty="0"/>
              <a:t>we</a:t>
            </a:r>
            <a:r>
              <a:rPr lang="zh-CN" altLang="en-US" dirty="0"/>
              <a:t> </a:t>
            </a:r>
            <a:r>
              <a:rPr lang="en-US" altLang="zh-CN" dirty="0"/>
              <a:t>outline</a:t>
            </a:r>
            <a:r>
              <a:rPr lang="zh-CN" altLang="en-US" dirty="0"/>
              <a:t> </a:t>
            </a:r>
            <a:r>
              <a:rPr lang="en-US" altLang="zh-CN" dirty="0"/>
              <a:t>the</a:t>
            </a:r>
            <a:r>
              <a:rPr lang="zh-CN" altLang="en-US" dirty="0"/>
              <a:t> </a:t>
            </a:r>
            <a:r>
              <a:rPr lang="en-US" altLang="zh-CN" dirty="0"/>
              <a:t>challenges</a:t>
            </a:r>
            <a:r>
              <a:rPr lang="zh-CN" altLang="en-US" dirty="0"/>
              <a:t> </a:t>
            </a:r>
            <a:r>
              <a:rPr lang="en-US" altLang="zh-CN" dirty="0"/>
              <a:t>that</a:t>
            </a:r>
            <a:r>
              <a:rPr lang="zh-CN" altLang="en-US" dirty="0"/>
              <a:t> </a:t>
            </a:r>
            <a:r>
              <a:rPr lang="en-US" altLang="zh-CN" dirty="0"/>
              <a:t>the</a:t>
            </a:r>
            <a:r>
              <a:rPr lang="zh-CN" altLang="en-US" dirty="0"/>
              <a:t> </a:t>
            </a:r>
            <a:r>
              <a:rPr lang="en-US" altLang="zh-CN" dirty="0"/>
              <a:t>proposed</a:t>
            </a:r>
            <a:r>
              <a:rPr lang="zh-CN" altLang="en-US" dirty="0"/>
              <a:t> </a:t>
            </a:r>
            <a:r>
              <a:rPr lang="en-US" altLang="zh-CN" dirty="0"/>
              <a:t>system</a:t>
            </a:r>
            <a:r>
              <a:rPr lang="zh-CN" altLang="en-US" dirty="0"/>
              <a:t> </a:t>
            </a:r>
            <a:r>
              <a:rPr lang="en-US" dirty="0" err="1"/>
              <a:t>LambdaReplica</a:t>
            </a:r>
            <a:r>
              <a:rPr lang="en-US" dirty="0"/>
              <a:t> </a:t>
            </a:r>
            <a:r>
              <a:rPr lang="en-US" altLang="zh-CN" dirty="0"/>
              <a:t>needs</a:t>
            </a:r>
            <a:r>
              <a:rPr lang="zh-CN" altLang="en-US" dirty="0"/>
              <a:t> </a:t>
            </a:r>
            <a:r>
              <a:rPr lang="en-US" altLang="zh-CN" dirty="0"/>
              <a:t>to</a:t>
            </a:r>
            <a:r>
              <a:rPr lang="zh-CN" altLang="en-US" dirty="0"/>
              <a:t> </a:t>
            </a:r>
            <a:r>
              <a:rPr lang="en-US" altLang="zh-CN" dirty="0"/>
              <a:t>address</a:t>
            </a:r>
            <a:r>
              <a:rPr lang="zh-CN" altLang="en-US" dirty="0"/>
              <a:t> </a:t>
            </a:r>
            <a:r>
              <a:rPr lang="en-US" altLang="zh-CN" dirty="0"/>
              <a:t>in</a:t>
            </a:r>
            <a:r>
              <a:rPr lang="zh-CN" altLang="en-US" dirty="0"/>
              <a:t> </a:t>
            </a:r>
            <a:r>
              <a:rPr lang="en-US" altLang="zh-CN" dirty="0"/>
              <a:t>its</a:t>
            </a:r>
            <a:r>
              <a:rPr lang="zh-CN" altLang="en-US" dirty="0"/>
              <a:t> </a:t>
            </a:r>
            <a:r>
              <a:rPr lang="en-US" altLang="zh-CN" dirty="0"/>
              <a:t>design</a:t>
            </a:r>
            <a:r>
              <a:rPr lang="en-US" dirty="0"/>
              <a:t>.</a:t>
            </a:r>
            <a:r>
              <a:rPr lang="zh-CN" altLang="en-US" dirty="0"/>
              <a:t> </a:t>
            </a:r>
            <a:r>
              <a:rPr lang="en-US" dirty="0"/>
              <a:t>The first challenge is planning: how do we find a replication plan that satisfies a given SLO? This requires performance modeling</a:t>
            </a:r>
            <a:r>
              <a:rPr lang="en-US" altLang="zh-CN" dirty="0"/>
              <a:t>,</a:t>
            </a:r>
            <a:r>
              <a:rPr lang="zh-CN" altLang="en-US" dirty="0"/>
              <a:t> </a:t>
            </a:r>
            <a:r>
              <a:rPr lang="en-US" dirty="0"/>
              <a:t>both for a single function and for parallel execution. More importantly, we need to explicitly account for performance variability, which we showed earlier, in order to</a:t>
            </a:r>
            <a:r>
              <a:rPr lang="zh-CN" altLang="en-US" dirty="0"/>
              <a:t> </a:t>
            </a:r>
            <a:r>
              <a:rPr lang="en-US" dirty="0"/>
              <a:t>meet the SLO</a:t>
            </a:r>
            <a:r>
              <a:rPr lang="zh-CN" altLang="en-US" dirty="0"/>
              <a:t> </a:t>
            </a:r>
            <a:r>
              <a:rPr lang="en-US" altLang="zh-CN" dirty="0"/>
              <a:t>with</a:t>
            </a:r>
            <a:r>
              <a:rPr lang="zh-CN" altLang="en-US" dirty="0"/>
              <a:t> </a:t>
            </a:r>
            <a:r>
              <a:rPr lang="en-US" altLang="zh-CN" dirty="0"/>
              <a:t>high</a:t>
            </a:r>
            <a:r>
              <a:rPr lang="zh-CN" altLang="en-US" dirty="0"/>
              <a:t> </a:t>
            </a:r>
            <a:r>
              <a:rPr lang="en-US" altLang="zh-CN" dirty="0"/>
              <a:t>confidence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dirty="0"/>
          </a:p>
          <a:p>
            <a:r>
              <a:rPr lang="en-US" dirty="0"/>
              <a:t>The second challenge is straggler</a:t>
            </a:r>
            <a:r>
              <a:rPr lang="zh-CN" altLang="en-US" dirty="0"/>
              <a:t> </a:t>
            </a:r>
            <a:r>
              <a:rPr lang="en-US" altLang="zh-CN" dirty="0"/>
              <a:t>mitigation</a:t>
            </a:r>
            <a:r>
              <a:rPr lang="en-US" dirty="0"/>
              <a:t>: </a:t>
            </a:r>
            <a:r>
              <a:rPr lang="en-US" altLang="zh-CN" dirty="0"/>
              <a:t>it’s</a:t>
            </a:r>
            <a:r>
              <a:rPr lang="zh-CN" altLang="en-US" dirty="0"/>
              <a:t> </a:t>
            </a:r>
            <a:r>
              <a:rPr lang="en-US" altLang="zh-CN" dirty="0"/>
              <a:t>almost</a:t>
            </a:r>
            <a:r>
              <a:rPr lang="zh-CN" altLang="en-US" dirty="0"/>
              <a:t> </a:t>
            </a:r>
            <a:r>
              <a:rPr lang="en-US" altLang="zh-CN" dirty="0"/>
              <a:t>certain</a:t>
            </a:r>
            <a:r>
              <a:rPr lang="zh-CN" altLang="en-US" dirty="0"/>
              <a:t> </a:t>
            </a:r>
            <a:r>
              <a:rPr lang="en-US" altLang="zh-CN" dirty="0"/>
              <a:t>there</a:t>
            </a:r>
            <a:r>
              <a:rPr lang="zh-CN" altLang="en-US" dirty="0"/>
              <a:t> </a:t>
            </a:r>
            <a:r>
              <a:rPr lang="en-US" altLang="zh-CN" dirty="0"/>
              <a:t>will</a:t>
            </a:r>
            <a:r>
              <a:rPr lang="zh-CN" altLang="en-US" dirty="0"/>
              <a:t> </a:t>
            </a:r>
            <a:r>
              <a:rPr lang="en-US" altLang="zh-CN" dirty="0"/>
              <a:t>be</a:t>
            </a:r>
            <a:r>
              <a:rPr lang="zh-CN" altLang="en-US" dirty="0"/>
              <a:t> </a:t>
            </a:r>
            <a:r>
              <a:rPr lang="en-US" dirty="0"/>
              <a:t>underperforming function instances when running in parallel</a:t>
            </a:r>
            <a:r>
              <a:rPr lang="en-US" altLang="zh-CN" dirty="0"/>
              <a:t>.</a:t>
            </a:r>
            <a:r>
              <a:rPr lang="zh-CN" altLang="en-US" dirty="0"/>
              <a:t> </a:t>
            </a:r>
            <a:r>
              <a:rPr lang="en-US" altLang="zh-CN" dirty="0"/>
              <a:t>How</a:t>
            </a:r>
            <a:r>
              <a:rPr lang="zh-CN" altLang="en-US" dirty="0"/>
              <a:t> </a:t>
            </a:r>
            <a:r>
              <a:rPr lang="en-US" altLang="zh-CN" dirty="0"/>
              <a:t>do</a:t>
            </a:r>
            <a:r>
              <a:rPr lang="zh-CN" altLang="en-US" dirty="0"/>
              <a:t> </a:t>
            </a:r>
            <a:r>
              <a:rPr lang="en-US" altLang="zh-CN" dirty="0"/>
              <a:t>we</a:t>
            </a:r>
            <a:r>
              <a:rPr lang="zh-CN" altLang="en-US" dirty="0"/>
              <a:t> </a:t>
            </a:r>
            <a:r>
              <a:rPr lang="en-US" altLang="zh-CN" dirty="0"/>
              <a:t>avoid</a:t>
            </a:r>
            <a:r>
              <a:rPr lang="zh-CN" altLang="en-US" dirty="0"/>
              <a:t> </a:t>
            </a:r>
            <a:r>
              <a:rPr lang="en-US" altLang="zh-CN" dirty="0"/>
              <a:t>them</a:t>
            </a:r>
            <a:r>
              <a:rPr lang="zh-CN" altLang="en-US" dirty="0"/>
              <a:t> </a:t>
            </a:r>
            <a:r>
              <a:rPr lang="en-US" altLang="zh-CN" dirty="0"/>
              <a:t>becoming</a:t>
            </a:r>
            <a:r>
              <a:rPr lang="en-US" dirty="0"/>
              <a:t> stragglers</a:t>
            </a:r>
            <a:r>
              <a:rPr lang="en-US" altLang="zh-CN" dirty="0"/>
              <a:t>.</a:t>
            </a:r>
            <a:r>
              <a:rPr lang="zh-CN" altLang="en-US" dirty="0"/>
              <a:t> </a:t>
            </a:r>
            <a:r>
              <a:rPr lang="en-US" dirty="0"/>
              <a:t>Since different instances can have very different performance, we need adaptive mechanisms to dynamically adjust load distribution among workers.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(Next)</a:t>
            </a:r>
            <a:endParaRPr lang="en-US" dirty="0"/>
          </a:p>
          <a:p>
            <a:r>
              <a:rPr lang="en-US" altLang="zh-CN" dirty="0"/>
              <a:t>On</a:t>
            </a:r>
            <a:r>
              <a:rPr lang="zh-CN" altLang="en-US" dirty="0"/>
              <a:t> </a:t>
            </a:r>
            <a:r>
              <a:rPr lang="en-US" altLang="zh-CN" dirty="0"/>
              <a:t>top</a:t>
            </a:r>
            <a:r>
              <a:rPr lang="zh-CN" altLang="en-US" dirty="0"/>
              <a:t> </a:t>
            </a:r>
            <a:r>
              <a:rPr lang="en-US" altLang="zh-CN" dirty="0"/>
              <a:t>of</a:t>
            </a:r>
            <a:r>
              <a:rPr lang="zh-CN" altLang="en-US" dirty="0"/>
              <a:t> </a:t>
            </a:r>
            <a:r>
              <a:rPr lang="en-US" altLang="zh-CN" dirty="0"/>
              <a:t>that</a:t>
            </a:r>
            <a:r>
              <a:rPr lang="en-US" dirty="0"/>
              <a:t>, </a:t>
            </a:r>
            <a:r>
              <a:rPr lang="en-US" altLang="zh-CN" dirty="0"/>
              <a:t>an</a:t>
            </a:r>
            <a:r>
              <a:rPr lang="zh-CN" altLang="en-US" dirty="0"/>
              <a:t> </a:t>
            </a:r>
            <a:r>
              <a:rPr lang="en-US" altLang="zh-CN" dirty="0"/>
              <a:t>implicit</a:t>
            </a:r>
            <a:r>
              <a:rPr lang="zh-CN" altLang="en-US" dirty="0"/>
              <a:t> </a:t>
            </a:r>
            <a:r>
              <a:rPr lang="en-US" dirty="0"/>
              <a:t>challenge is correctness: how do we ensure correct replication? In particular, when there are concurrent </a:t>
            </a:r>
            <a:r>
              <a:rPr lang="en-US" altLang="zh-CN" dirty="0"/>
              <a:t>replication</a:t>
            </a:r>
            <a:r>
              <a:rPr lang="zh-CN" altLang="en-US" dirty="0"/>
              <a:t> </a:t>
            </a:r>
            <a:r>
              <a:rPr lang="en-US" altLang="zh-CN" dirty="0"/>
              <a:t>tasks</a:t>
            </a:r>
            <a:r>
              <a:rPr lang="zh-CN" altLang="en-US" dirty="0"/>
              <a:t> </a:t>
            </a:r>
            <a:r>
              <a:rPr lang="en-US" altLang="zh-CN" dirty="0"/>
              <a:t>or</a:t>
            </a:r>
            <a:r>
              <a:rPr lang="zh-CN" altLang="en-US" dirty="0"/>
              <a:t> </a:t>
            </a:r>
            <a:r>
              <a:rPr lang="en-US" altLang="zh-CN" dirty="0"/>
              <a:t>when</a:t>
            </a:r>
            <a:r>
              <a:rPr lang="zh-CN" altLang="en-US" dirty="0"/>
              <a:t> </a:t>
            </a:r>
            <a:r>
              <a:rPr lang="en-US" altLang="zh-CN" dirty="0"/>
              <a:t>we</a:t>
            </a:r>
            <a:r>
              <a:rPr lang="zh-CN" altLang="en-US" dirty="0"/>
              <a:t> </a:t>
            </a:r>
            <a:r>
              <a:rPr lang="en-US" altLang="zh-CN" dirty="0"/>
              <a:t>replicate</a:t>
            </a:r>
            <a:r>
              <a:rPr lang="zh-CN" altLang="en-US" dirty="0"/>
              <a:t> </a:t>
            </a:r>
            <a:r>
              <a:rPr lang="en-US" altLang="zh-CN" dirty="0"/>
              <a:t>an</a:t>
            </a:r>
            <a:r>
              <a:rPr lang="zh-CN" altLang="en-US" dirty="0"/>
              <a:t> </a:t>
            </a:r>
            <a:r>
              <a:rPr lang="en-US" altLang="zh-CN" dirty="0"/>
              <a:t>object</a:t>
            </a:r>
            <a:r>
              <a:rPr lang="zh-CN" altLang="en-US" dirty="0"/>
              <a:t> </a:t>
            </a:r>
            <a:r>
              <a:rPr lang="en-US" altLang="zh-CN" dirty="0"/>
              <a:t>with</a:t>
            </a:r>
            <a:r>
              <a:rPr lang="zh-CN" altLang="en-US" dirty="0"/>
              <a:t> </a:t>
            </a:r>
            <a:r>
              <a:rPr lang="en-US" altLang="zh-CN" dirty="0"/>
              <a:t>parallel</a:t>
            </a:r>
            <a:r>
              <a:rPr lang="zh-CN" altLang="en-US" dirty="0"/>
              <a:t> </a:t>
            </a:r>
            <a:r>
              <a:rPr lang="en-US" altLang="zh-CN" dirty="0"/>
              <a:t>workers</a:t>
            </a:r>
            <a:r>
              <a:rPr lang="en-US" dirty="0"/>
              <a:t>, we need proper concurrency control to avoid race conditions.</a:t>
            </a:r>
            <a:r>
              <a:rPr lang="zh-CN" altLang="en-US" dirty="0"/>
              <a:t> </a:t>
            </a:r>
            <a:r>
              <a:rPr lang="en-US" altLang="zh-CN" dirty="0"/>
              <a:t>Existing</a:t>
            </a:r>
            <a:r>
              <a:rPr lang="zh-CN" altLang="en-US" dirty="0"/>
              <a:t> </a:t>
            </a:r>
            <a:r>
              <a:rPr lang="en-US" altLang="zh-CN" dirty="0"/>
              <a:t>VM-based</a:t>
            </a:r>
            <a:r>
              <a:rPr lang="zh-CN" altLang="en-US" dirty="0"/>
              <a:t> </a:t>
            </a:r>
            <a:r>
              <a:rPr lang="en-US" altLang="zh-CN" dirty="0"/>
              <a:t>solutions</a:t>
            </a:r>
            <a:r>
              <a:rPr lang="zh-CN" altLang="en-US" dirty="0"/>
              <a:t> </a:t>
            </a:r>
            <a:r>
              <a:rPr lang="en-US" altLang="zh-CN" dirty="0"/>
              <a:t>are</a:t>
            </a:r>
            <a:r>
              <a:rPr lang="zh-CN" altLang="en-US" dirty="0"/>
              <a:t> </a:t>
            </a:r>
            <a:r>
              <a:rPr lang="en-US" altLang="zh-CN" dirty="0"/>
              <a:t>mostly</a:t>
            </a:r>
            <a:r>
              <a:rPr lang="zh-CN" altLang="en-US" dirty="0"/>
              <a:t> </a:t>
            </a:r>
            <a:r>
              <a:rPr lang="en-US" altLang="zh-CN" dirty="0"/>
              <a:t>for</a:t>
            </a:r>
            <a:r>
              <a:rPr lang="zh-CN" altLang="en-US" dirty="0"/>
              <a:t> </a:t>
            </a:r>
            <a:r>
              <a:rPr lang="en-US" altLang="zh-CN" dirty="0"/>
              <a:t>bulk</a:t>
            </a:r>
            <a:r>
              <a:rPr lang="zh-CN" altLang="en-US" dirty="0"/>
              <a:t> </a:t>
            </a:r>
            <a:r>
              <a:rPr lang="en-US" altLang="zh-CN" dirty="0"/>
              <a:t>replication</a:t>
            </a:r>
            <a:r>
              <a:rPr lang="zh-CN" altLang="en-US" dirty="0"/>
              <a:t> </a:t>
            </a:r>
            <a:r>
              <a:rPr lang="en-US" altLang="zh-CN" dirty="0"/>
              <a:t>of</a:t>
            </a:r>
            <a:r>
              <a:rPr lang="zh-CN" altLang="en-US" dirty="0"/>
              <a:t> </a:t>
            </a:r>
            <a:r>
              <a:rPr lang="en-US" altLang="zh-CN" dirty="0"/>
              <a:t>static</a:t>
            </a:r>
            <a:r>
              <a:rPr lang="zh-CN" altLang="en-US" dirty="0"/>
              <a:t> </a:t>
            </a:r>
            <a:r>
              <a:rPr lang="en-US" altLang="zh-CN" dirty="0"/>
              <a:t>objects,</a:t>
            </a:r>
            <a:r>
              <a:rPr lang="zh-CN" altLang="en-US" dirty="0"/>
              <a:t> </a:t>
            </a:r>
            <a:r>
              <a:rPr lang="en-US" altLang="zh-CN" dirty="0"/>
              <a:t>which</a:t>
            </a:r>
            <a:r>
              <a:rPr lang="zh-CN" altLang="en-US" dirty="0"/>
              <a:t> </a:t>
            </a:r>
            <a:r>
              <a:rPr lang="en-US" altLang="zh-CN" dirty="0"/>
              <a:t>do</a:t>
            </a:r>
            <a:r>
              <a:rPr lang="zh-CN" altLang="en-US" dirty="0"/>
              <a:t> </a:t>
            </a:r>
            <a:r>
              <a:rPr lang="en-US" altLang="zh-CN" dirty="0"/>
              <a:t>not</a:t>
            </a:r>
            <a:r>
              <a:rPr lang="zh-CN" altLang="en-US" dirty="0"/>
              <a:t> </a:t>
            </a:r>
            <a:r>
              <a:rPr lang="en-US" altLang="zh-CN" dirty="0"/>
              <a:t>handle</a:t>
            </a:r>
            <a:r>
              <a:rPr lang="zh-CN" altLang="en-US" dirty="0"/>
              <a:t> </a:t>
            </a:r>
            <a:r>
              <a:rPr lang="en-US" altLang="zh-CN" dirty="0"/>
              <a:t>this</a:t>
            </a:r>
            <a:r>
              <a:rPr lang="zh-CN" altLang="en-US" dirty="0"/>
              <a:t> </a:t>
            </a:r>
            <a:r>
              <a:rPr lang="en-US" altLang="zh-CN" dirty="0"/>
              <a:t>promptly.</a:t>
            </a:r>
            <a:endParaRPr lang="en-US" dirty="0"/>
          </a:p>
          <a:p>
            <a:r>
              <a:rPr lang="en-US" dirty="0"/>
              <a:t>These three challenges together guide the design of </a:t>
            </a:r>
            <a:r>
              <a:rPr lang="en-US" dirty="0" err="1"/>
              <a:t>LambdaReplica</a:t>
            </a:r>
            <a:r>
              <a:rPr lang="en-US" dirty="0"/>
              <a:t>.</a:t>
            </a:r>
          </a:p>
          <a:p>
            <a:endParaRPr lang="zh-CN" altLang="en-US" dirty="0"/>
          </a:p>
        </p:txBody>
      </p:sp>
      <p:sp>
        <p:nvSpPr>
          <p:cNvPr id="4" name="灯片编号占位符 3">
            <a:extLst>
              <a:ext uri="{FF2B5EF4-FFF2-40B4-BE49-F238E27FC236}">
                <a16:creationId xmlns:a16="http://schemas.microsoft.com/office/drawing/2014/main" id="{F9F0E9B9-9362-1C15-90BE-DB498B9BA893}"/>
              </a:ext>
            </a:extLst>
          </p:cNvPr>
          <p:cNvSpPr>
            <a:spLocks noGrp="1"/>
          </p:cNvSpPr>
          <p:nvPr>
            <p:ph type="sldNum" sz="quarter" idx="5"/>
          </p:nvPr>
        </p:nvSpPr>
        <p:spPr/>
        <p:txBody>
          <a:bodyPr/>
          <a:lstStyle/>
          <a:p>
            <a:fld id="{AFD5145F-E0F1-8B42-89A4-F0FD86F4296F}" type="slidenum">
              <a:rPr kumimoji="1" lang="zh-CN" altLang="en-US" smtClean="0"/>
              <a:t>9</a:t>
            </a:fld>
            <a:endParaRPr kumimoji="1" lang="zh-CN" altLang="en-US"/>
          </a:p>
        </p:txBody>
      </p:sp>
    </p:spTree>
    <p:extLst>
      <p:ext uri="{BB962C8B-B14F-4D97-AF65-F5344CB8AC3E}">
        <p14:creationId xmlns:p14="http://schemas.microsoft.com/office/powerpoint/2010/main" val="327620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7967E528-AD4B-1A45-922F-307D4DFD0A27}" type="datetime1">
              <a:rPr kumimoji="1" lang="zh-CN" altLang="en-US" smtClean="0"/>
              <a:t>2026/4/23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15849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6399456E-D119-8C40-98C2-5F4826DEC403}" type="datetime1">
              <a:rPr kumimoji="1" lang="zh-CN" altLang="en-US" smtClean="0"/>
              <a:t>2026/4/23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78202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F73CBF9-551E-B74F-8976-B9CA708E60E5}" type="datetime1">
              <a:rPr kumimoji="1" lang="zh-CN" altLang="en-US" smtClean="0"/>
              <a:t>2026/4/23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76705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DD1BEE4-599F-D24F-8CBB-6134A921CC57}" type="datetime1">
              <a:rPr kumimoji="1" lang="zh-CN" altLang="en-US" smtClean="0"/>
              <a:t>2026/4/23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71984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C06CB960-8D32-0F4E-BE60-B52F13C61034}" type="datetime1">
              <a:rPr kumimoji="1" lang="zh-CN" altLang="en-US" smtClean="0"/>
              <a:t>2026/4/23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33926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D93DE7C9-48A8-9547-8440-468DBB0F63C9}" type="datetime1">
              <a:rPr kumimoji="1" lang="zh-CN" altLang="en-US" smtClean="0"/>
              <a:t>2026/4/23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41136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93A35A6F-468B-E947-BD8F-CC9458AF6AF9}" type="datetime1">
              <a:rPr kumimoji="1" lang="zh-CN" altLang="en-US" smtClean="0"/>
              <a:t>2026/4/23</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11359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89B09B06-8E4F-6946-A0F1-D92769FD28B7}" type="datetime1">
              <a:rPr kumimoji="1" lang="zh-CN" altLang="en-US" smtClean="0"/>
              <a:t>2026/4/23</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87661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209DAD-410A-9F4C-A6A8-6557E3BF298D}" type="datetime1">
              <a:rPr kumimoji="1" lang="zh-CN" altLang="en-US" smtClean="0"/>
              <a:t>2026/4/23</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447392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CBB0F0A1-68C9-1C4F-8074-F246714481C2}" type="datetime1">
              <a:rPr kumimoji="1" lang="zh-CN" altLang="en-US" smtClean="0"/>
              <a:t>2026/4/23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78304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7EEC6C8-95A3-1547-9270-9D257E2EB106}" type="datetime1">
              <a:rPr kumimoji="1" lang="zh-CN" altLang="en-US" smtClean="0"/>
              <a:t>2026/4/23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72504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079A8-CCFC-8A42-A1EB-6E1DCBA6F34E}" type="datetime1">
              <a:rPr kumimoji="1" lang="zh-CN" altLang="en-US" smtClean="0"/>
              <a:t>2026/4/23</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081D5-9DB1-9C45-93E9-D2F197442081}" type="slidenum">
              <a:rPr kumimoji="1" lang="zh-CN" altLang="en-US" smtClean="0"/>
              <a:t>‹#›</a:t>
            </a:fld>
            <a:endParaRPr kumimoji="1" lang="zh-CN" altLang="en-US"/>
          </a:p>
        </p:txBody>
      </p:sp>
    </p:spTree>
    <p:extLst>
      <p:ext uri="{BB962C8B-B14F-4D97-AF65-F5344CB8AC3E}">
        <p14:creationId xmlns:p14="http://schemas.microsoft.com/office/powerpoint/2010/main" val="128608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8.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1.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54.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7.tiff"/><Relationship Id="rId4" Type="http://schemas.openxmlformats.org/officeDocument/2006/relationships/hyperlink" Target="https://github.com/pkusys/LambdaReplicaCL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a:extLst>
              <a:ext uri="{FF2B5EF4-FFF2-40B4-BE49-F238E27FC236}">
                <a16:creationId xmlns:a16="http://schemas.microsoft.com/office/drawing/2014/main" id="{DAF18709-37C7-471F-AC64-0FE82418D54E}"/>
              </a:ext>
            </a:extLst>
          </p:cNvPr>
          <p:cNvSpPr txBox="1">
            <a:spLocks/>
          </p:cNvSpPr>
          <p:nvPr/>
        </p:nvSpPr>
        <p:spPr>
          <a:xfrm>
            <a:off x="548268" y="1698142"/>
            <a:ext cx="11095462" cy="17308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b="0" i="0" kern="1200">
                <a:solidFill>
                  <a:srgbClr val="C00000"/>
                </a:solidFill>
                <a:latin typeface="Candara" panose="020E0502030303020204" pitchFamily="34" charset="0"/>
                <a:ea typeface="+mj-ea"/>
                <a:cs typeface="+mj-cs"/>
              </a:defRPr>
            </a:lvl1pPr>
          </a:lstStyle>
          <a:p>
            <a:pPr lvl="0"/>
            <a:r>
              <a:rPr lang="en-US" altLang="zh-CN" sz="4400" b="1" dirty="0">
                <a:solidFill>
                  <a:schemeClr val="tx1"/>
                </a:solidFill>
                <a:latin typeface="Arial" panose="020B0604020202020204" pitchFamily="34" charset="0"/>
                <a:ea typeface="SimHei" charset="-122"/>
                <a:cs typeface="Arial" panose="020B0604020202020204" pitchFamily="34" charset="0"/>
              </a:rPr>
              <a:t>Serverless Replication of Object Storage across Multi-Vendor Clouds and Regions</a:t>
            </a:r>
            <a:endParaRPr kumimoji="1" lang="zh-CN" altLang="en-US" sz="4400" b="1" i="0" u="none" strike="noStrike" kern="1200" cap="none" spc="0" normalizeH="0" baseline="0" noProof="0" dirty="0">
              <a:ln>
                <a:noFill/>
              </a:ln>
              <a:solidFill>
                <a:schemeClr val="tx1"/>
              </a:solidFill>
              <a:effectLst/>
              <a:uLnTx/>
              <a:uFillTx/>
              <a:latin typeface="Arial" panose="020B0604020202020204" pitchFamily="34" charset="0"/>
              <a:ea typeface="等线 Light" charset="-122"/>
              <a:cs typeface="Arial" panose="020B0604020202020204" pitchFamily="34" charset="0"/>
            </a:endParaRPr>
          </a:p>
        </p:txBody>
      </p:sp>
      <p:sp>
        <p:nvSpPr>
          <p:cNvPr id="14" name="副标题 2">
            <a:extLst>
              <a:ext uri="{FF2B5EF4-FFF2-40B4-BE49-F238E27FC236}">
                <a16:creationId xmlns:a16="http://schemas.microsoft.com/office/drawing/2014/main" id="{B9BF9602-217C-4F0A-82AF-0D14EB79DAF2}"/>
              </a:ext>
            </a:extLst>
          </p:cNvPr>
          <p:cNvSpPr txBox="1">
            <a:spLocks/>
          </p:cNvSpPr>
          <p:nvPr/>
        </p:nvSpPr>
        <p:spPr>
          <a:xfrm>
            <a:off x="861281" y="3717172"/>
            <a:ext cx="10469436" cy="8409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ndara" panose="020E05020303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altLang="zh-CN" dirty="0">
                <a:solidFill>
                  <a:sysClr val="windowText" lastClr="000000"/>
                </a:solidFill>
                <a:latin typeface="Arial" panose="020B0604020202020204" pitchFamily="34" charset="0"/>
                <a:ea typeface="等线" charset="-122"/>
                <a:cs typeface="Arial" panose="020B0604020202020204" pitchFamily="34" charset="0"/>
              </a:rPr>
              <a:t>Junyi Shu, </a:t>
            </a:r>
            <a:r>
              <a:rPr lang="en-US" altLang="zh-CN" dirty="0" err="1">
                <a:solidFill>
                  <a:sysClr val="windowText" lastClr="000000"/>
                </a:solidFill>
                <a:latin typeface="Arial" panose="020B0604020202020204" pitchFamily="34" charset="0"/>
                <a:ea typeface="等线" charset="-122"/>
                <a:cs typeface="Arial" panose="020B0604020202020204" pitchFamily="34" charset="0"/>
              </a:rPr>
              <a:t>Xiaolong</a:t>
            </a:r>
            <a:r>
              <a:rPr lang="en-US" altLang="zh-CN" dirty="0">
                <a:solidFill>
                  <a:sysClr val="windowText" lastClr="000000"/>
                </a:solidFill>
                <a:latin typeface="Arial" panose="020B0604020202020204" pitchFamily="34" charset="0"/>
                <a:ea typeface="等线" charset="-122"/>
                <a:cs typeface="Arial" panose="020B0604020202020204" pitchFamily="34" charset="0"/>
              </a:rPr>
              <a:t> Huang, Gang Huang, Hong Mei, </a:t>
            </a:r>
            <a:r>
              <a:rPr kumimoji="1" lang="en-US" altLang="zh-CN" i="0" u="none" strike="noStrike" kern="1200" cap="none" spc="0" normalizeH="0" baseline="0" noProof="0" dirty="0" err="1">
                <a:ln>
                  <a:noFill/>
                </a:ln>
                <a:solidFill>
                  <a:sysClr val="windowText" lastClr="000000"/>
                </a:solidFill>
                <a:effectLst/>
                <a:uLnTx/>
                <a:uFillTx/>
                <a:latin typeface="Arial" panose="020B0604020202020204" pitchFamily="34" charset="0"/>
                <a:ea typeface="等线" charset="-122"/>
                <a:cs typeface="Arial" panose="020B0604020202020204" pitchFamily="34" charset="0"/>
              </a:rPr>
              <a:t>Xuanzhe</a:t>
            </a:r>
            <a:r>
              <a:rPr kumimoji="1" lang="en-US" altLang="zh-CN" i="0" u="none" strike="noStrike" kern="1200" cap="none" spc="0" normalizeH="0" baseline="0" noProof="0" dirty="0">
                <a:ln>
                  <a:noFill/>
                </a:ln>
                <a:solidFill>
                  <a:sysClr val="windowText" lastClr="000000"/>
                </a:solidFill>
                <a:effectLst/>
                <a:uLnTx/>
                <a:uFillTx/>
                <a:latin typeface="Arial" panose="020B0604020202020204" pitchFamily="34" charset="0"/>
                <a:ea typeface="等线" charset="-122"/>
                <a:cs typeface="Arial" panose="020B0604020202020204" pitchFamily="34" charset="0"/>
              </a:rPr>
              <a:t> Liu, Xin </a:t>
            </a:r>
            <a:r>
              <a:rPr kumimoji="1" lang="en-US" altLang="zh-CN" i="0" u="none" strike="noStrike" kern="1200" cap="none" spc="0" normalizeH="0" baseline="0" noProof="0" dirty="0" err="1">
                <a:ln>
                  <a:noFill/>
                </a:ln>
                <a:solidFill>
                  <a:sysClr val="windowText" lastClr="000000"/>
                </a:solidFill>
                <a:effectLst/>
                <a:uLnTx/>
                <a:uFillTx/>
                <a:latin typeface="Arial" panose="020B0604020202020204" pitchFamily="34" charset="0"/>
                <a:ea typeface="等线" charset="-122"/>
                <a:cs typeface="Arial" panose="020B0604020202020204" pitchFamily="34" charset="0"/>
              </a:rPr>
              <a:t>Jin</a:t>
            </a:r>
            <a:endParaRPr kumimoji="1" lang="en-US" altLang="zh-CN" i="0" u="none" strike="noStrike" kern="1200" cap="none" spc="0" normalizeH="0" baseline="0" noProof="0" dirty="0">
              <a:ln>
                <a:noFill/>
              </a:ln>
              <a:solidFill>
                <a:sysClr val="windowText" lastClr="000000"/>
              </a:solidFill>
              <a:effectLst/>
              <a:uLnTx/>
              <a:uFillTx/>
              <a:latin typeface="Arial" panose="020B0604020202020204" pitchFamily="34" charset="0"/>
              <a:ea typeface="等线" charset="-122"/>
              <a:cs typeface="Arial" panose="020B0604020202020204" pitchFamily="34" charset="0"/>
            </a:endParaRPr>
          </a:p>
          <a:p>
            <a:pPr lvl="0"/>
            <a:endParaRPr kumimoji="1" lang="en-US" altLang="zh-CN" sz="1400" dirty="0">
              <a:solidFill>
                <a:sysClr val="windowText" lastClr="000000"/>
              </a:solidFill>
              <a:latin typeface="Arial" panose="020B0604020202020204" pitchFamily="34" charset="0"/>
              <a:ea typeface="等线" charset="-122"/>
              <a:cs typeface="Arial" panose="020B0604020202020204" pitchFamily="34" charset="0"/>
            </a:endParaRPr>
          </a:p>
        </p:txBody>
      </p:sp>
      <p:pic>
        <p:nvPicPr>
          <p:cNvPr id="15" name="图片 14">
            <a:extLst>
              <a:ext uri="{FF2B5EF4-FFF2-40B4-BE49-F238E27FC236}">
                <a16:creationId xmlns:a16="http://schemas.microsoft.com/office/drawing/2014/main" id="{85E9DB6C-31B9-47A9-BCC0-B5CAF90250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4007" y="4979343"/>
            <a:ext cx="2735299" cy="769570"/>
          </a:xfrm>
          <a:prstGeom prst="rect">
            <a:avLst/>
          </a:prstGeom>
        </p:spPr>
      </p:pic>
      <p:pic>
        <p:nvPicPr>
          <p:cNvPr id="1026" name="Picture 2" descr="logo">
            <a:extLst>
              <a:ext uri="{FF2B5EF4-FFF2-40B4-BE49-F238E27FC236}">
                <a16:creationId xmlns:a16="http://schemas.microsoft.com/office/drawing/2014/main" id="{64AD235D-9B0D-4144-58C3-D6989F970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722" y="214024"/>
            <a:ext cx="2499005" cy="889945"/>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3">
            <a:extLst>
              <a:ext uri="{FF2B5EF4-FFF2-40B4-BE49-F238E27FC236}">
                <a16:creationId xmlns:a16="http://schemas.microsoft.com/office/drawing/2014/main" id="{50766180-3E51-9D61-FCF0-6619F25107E9}"/>
              </a:ext>
            </a:extLst>
          </p:cNvPr>
          <p:cNvPicPr>
            <a:picLocks noChangeAspect="1"/>
          </p:cNvPicPr>
          <p:nvPr/>
        </p:nvPicPr>
        <p:blipFill>
          <a:blip r:embed="rId5"/>
          <a:srcRect/>
          <a:stretch/>
        </p:blipFill>
        <p:spPr>
          <a:xfrm>
            <a:off x="9266663" y="172011"/>
            <a:ext cx="2637502" cy="931958"/>
          </a:xfrm>
          <a:prstGeom prst="rect">
            <a:avLst/>
          </a:prstGeom>
        </p:spPr>
      </p:pic>
      <p:pic>
        <p:nvPicPr>
          <p:cNvPr id="3" name="Picture 2">
            <a:extLst>
              <a:ext uri="{FF2B5EF4-FFF2-40B4-BE49-F238E27FC236}">
                <a16:creationId xmlns:a16="http://schemas.microsoft.com/office/drawing/2014/main" id="{2EA2D8E2-25AF-A0F0-0310-8B500812C1BC}"/>
              </a:ext>
            </a:extLst>
          </p:cNvPr>
          <p:cNvPicPr>
            <a:picLocks noChangeAspect="1"/>
          </p:cNvPicPr>
          <p:nvPr/>
        </p:nvPicPr>
        <p:blipFill>
          <a:blip r:embed="rId6"/>
          <a:stretch>
            <a:fillRect/>
          </a:stretch>
        </p:blipFill>
        <p:spPr>
          <a:xfrm>
            <a:off x="6747371" y="4943656"/>
            <a:ext cx="1516068" cy="840944"/>
          </a:xfrm>
          <a:prstGeom prst="rect">
            <a:avLst/>
          </a:prstGeom>
        </p:spPr>
      </p:pic>
    </p:spTree>
    <p:extLst>
      <p:ext uri="{BB962C8B-B14F-4D97-AF65-F5344CB8AC3E}">
        <p14:creationId xmlns:p14="http://schemas.microsoft.com/office/powerpoint/2010/main" val="610041163"/>
      </p:ext>
    </p:extLst>
  </p:cSld>
  <p:clrMapOvr>
    <a:masterClrMapping/>
  </p:clrMapOvr>
  <mc:AlternateContent xmlns:mc="http://schemas.openxmlformats.org/markup-compatibility/2006" xmlns:p14="http://schemas.microsoft.com/office/powerpoint/2010/main">
    <mc:Choice Requires="p14">
      <p:transition spd="slow" p14:dur="2000" advTm="13650"/>
    </mc:Choice>
    <mc:Fallback xmlns="">
      <p:transition spd="slow" advTm="136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EB74A-B38D-C0E5-B10D-B7A696DF4A10}"/>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E2975A8-EC7D-E2BB-0FD4-96F2A938DCED}"/>
              </a:ext>
            </a:extLst>
          </p:cNvPr>
          <p:cNvSpPr>
            <a:spLocks noGrp="1"/>
          </p:cNvSpPr>
          <p:nvPr>
            <p:ph type="sldNum" sz="quarter" idx="12"/>
          </p:nvPr>
        </p:nvSpPr>
        <p:spPr/>
        <p:txBody>
          <a:bodyPr/>
          <a:lstStyle/>
          <a:p>
            <a:fld id="{5CB3BB4A-F123-3C47-9D85-09C7477F8767}" type="slidenum">
              <a:rPr kumimoji="1" lang="zh-CN" altLang="en-US" smtClean="0"/>
              <a:t>10</a:t>
            </a:fld>
            <a:endParaRPr kumimoji="1" lang="zh-CN" altLang="en-US"/>
          </a:p>
        </p:txBody>
      </p:sp>
      <p:sp>
        <p:nvSpPr>
          <p:cNvPr id="5" name="标题 1">
            <a:extLst>
              <a:ext uri="{FF2B5EF4-FFF2-40B4-BE49-F238E27FC236}">
                <a16:creationId xmlns:a16="http://schemas.microsoft.com/office/drawing/2014/main" id="{8A33F2D8-F57B-EB7D-B4B1-04F1FCF95BF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CN" altLang="en-CN" sz="3200" b="1" dirty="0">
                <a:latin typeface="Arial" panose="020B0604020202020204" pitchFamily="34" charset="0"/>
              </a:rPr>
              <a:t>𝜆</a:t>
            </a:r>
            <a:r>
              <a:rPr kumimoji="1" lang="en-US" altLang="zh-CN" sz="3200" dirty="0">
                <a:latin typeface="Arial" panose="020B0604020202020204" pitchFamily="34" charset="0"/>
                <a:ea typeface="Microsoft YaHei" charset="-122"/>
                <a:cs typeface="Arial" panose="020B0604020202020204" pitchFamily="34" charset="0"/>
              </a:rPr>
              <a:t>Replica</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Overview</a:t>
            </a:r>
            <a:endParaRPr kumimoji="1" lang="zh-CN" altLang="en-US" sz="3200" dirty="0">
              <a:latin typeface="Arial" panose="020B0604020202020204" pitchFamily="34" charset="0"/>
              <a:ea typeface="Microsoft YaHei" charset="-122"/>
              <a:cs typeface="Arial" panose="020B0604020202020204" pitchFamily="34" charset="0"/>
            </a:endParaRPr>
          </a:p>
        </p:txBody>
      </p:sp>
      <p:sp>
        <p:nvSpPr>
          <p:cNvPr id="3" name="文本框 54">
            <a:extLst>
              <a:ext uri="{FF2B5EF4-FFF2-40B4-BE49-F238E27FC236}">
                <a16:creationId xmlns:a16="http://schemas.microsoft.com/office/drawing/2014/main" id="{84A39816-5189-39D9-1BF2-DB19853066DF}"/>
              </a:ext>
            </a:extLst>
          </p:cNvPr>
          <p:cNvSpPr txBox="1"/>
          <p:nvPr/>
        </p:nvSpPr>
        <p:spPr>
          <a:xfrm>
            <a:off x="855206" y="2021235"/>
            <a:ext cx="4706166" cy="1077218"/>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System</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Architecture</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Completely</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serverless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Integrable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with</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event</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notifications</a:t>
            </a:r>
          </a:p>
        </p:txBody>
      </p:sp>
      <p:sp>
        <p:nvSpPr>
          <p:cNvPr id="6" name="文本框 54">
            <a:extLst>
              <a:ext uri="{FF2B5EF4-FFF2-40B4-BE49-F238E27FC236}">
                <a16:creationId xmlns:a16="http://schemas.microsoft.com/office/drawing/2014/main" id="{0E6857AB-54D2-CD4F-924E-C166014D6083}"/>
              </a:ext>
            </a:extLst>
          </p:cNvPr>
          <p:cNvSpPr txBox="1"/>
          <p:nvPr/>
        </p:nvSpPr>
        <p:spPr>
          <a:xfrm>
            <a:off x="6397129" y="2021235"/>
            <a:ext cx="5571093" cy="1077218"/>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Replication</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workflow</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One-sided</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replication</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D</a:t>
            </a:r>
            <a:r>
              <a:rPr kumimoji="1" lang="en-CN" altLang="zh-CN" sz="2000" dirty="0">
                <a:latin typeface="Arial" panose="020B0604020202020204" pitchFamily="34" charset="0"/>
                <a:cs typeface="Arial" panose="020B0604020202020204" pitchFamily="34" charset="0"/>
              </a:rPr>
              <a:t>ecouple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orchestration</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and</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data</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movement</a:t>
            </a:r>
          </a:p>
        </p:txBody>
      </p:sp>
      <p:grpSp>
        <p:nvGrpSpPr>
          <p:cNvPr id="45" name="Group 44">
            <a:extLst>
              <a:ext uri="{FF2B5EF4-FFF2-40B4-BE49-F238E27FC236}">
                <a16:creationId xmlns:a16="http://schemas.microsoft.com/office/drawing/2014/main" id="{72130D33-D088-2542-3268-3A14EFBE72B4}"/>
              </a:ext>
            </a:extLst>
          </p:cNvPr>
          <p:cNvGrpSpPr/>
          <p:nvPr/>
        </p:nvGrpSpPr>
        <p:grpSpPr>
          <a:xfrm>
            <a:off x="757177" y="3316155"/>
            <a:ext cx="4706166" cy="2867236"/>
            <a:chOff x="2074334" y="2458246"/>
            <a:chExt cx="5884334" cy="3435778"/>
          </a:xfrm>
        </p:grpSpPr>
        <p:sp>
          <p:nvSpPr>
            <p:cNvPr id="7" name="Rectangle 3">
              <a:extLst>
                <a:ext uri="{FF2B5EF4-FFF2-40B4-BE49-F238E27FC236}">
                  <a16:creationId xmlns:a16="http://schemas.microsoft.com/office/drawing/2014/main" id="{E1AE7B23-06D8-C6FD-8E97-8B043429A747}"/>
                </a:ext>
              </a:extLst>
            </p:cNvPr>
            <p:cNvSpPr/>
            <p:nvPr/>
          </p:nvSpPr>
          <p:spPr>
            <a:xfrm>
              <a:off x="2074334" y="3022090"/>
              <a:ext cx="1952160" cy="1930909"/>
            </a:xfrm>
            <a:prstGeom prst="rect">
              <a:avLst/>
            </a:prstGeom>
            <a:noFill/>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en-CN" sz="1400">
                <a:solidFill>
                  <a:schemeClr val="dk1"/>
                </a:solidFill>
              </a:endParaRPr>
            </a:p>
          </p:txBody>
        </p:sp>
        <p:sp>
          <p:nvSpPr>
            <p:cNvPr id="8" name="TextBox 19">
              <a:extLst>
                <a:ext uri="{FF2B5EF4-FFF2-40B4-BE49-F238E27FC236}">
                  <a16:creationId xmlns:a16="http://schemas.microsoft.com/office/drawing/2014/main" id="{DF69BB3B-FBF0-A12D-50BA-1B3B8358E561}"/>
                </a:ext>
              </a:extLst>
            </p:cNvPr>
            <p:cNvSpPr txBox="1"/>
            <p:nvPr/>
          </p:nvSpPr>
          <p:spPr>
            <a:xfrm>
              <a:off x="2604235" y="3116101"/>
              <a:ext cx="1050039" cy="405686"/>
            </a:xfrm>
            <a:prstGeom prst="rect">
              <a:avLst/>
            </a:prstGeom>
            <a:noFill/>
          </p:spPr>
          <p:txBody>
            <a:bodyPr wrap="square">
              <a:spAutoFit/>
            </a:bodyPr>
            <a:lstStyle/>
            <a:p>
              <a:r>
                <a:rPr kumimoji="1" lang="en-US" altLang="zh-CN" sz="1600" b="1" dirty="0">
                  <a:latin typeface="Arial" panose="020B0604020202020204" pitchFamily="34" charset="0"/>
                  <a:cs typeface="Arial" panose="020B0604020202020204" pitchFamily="34" charset="0"/>
                </a:rPr>
                <a:t>Offline</a:t>
              </a:r>
              <a:endParaRPr lang="en-CN" sz="1600" b="1" dirty="0"/>
            </a:p>
          </p:txBody>
        </p:sp>
        <p:sp>
          <p:nvSpPr>
            <p:cNvPr id="10" name="流程图: 磁盘 35">
              <a:extLst>
                <a:ext uri="{FF2B5EF4-FFF2-40B4-BE49-F238E27FC236}">
                  <a16:creationId xmlns:a16="http://schemas.microsoft.com/office/drawing/2014/main" id="{1AAD7A05-1F89-4F44-366F-2A80A23472E9}"/>
                </a:ext>
              </a:extLst>
            </p:cNvPr>
            <p:cNvSpPr/>
            <p:nvPr/>
          </p:nvSpPr>
          <p:spPr>
            <a:xfrm>
              <a:off x="2074334" y="5143499"/>
              <a:ext cx="5884333" cy="750525"/>
            </a:xfrm>
            <a:prstGeom prst="flowChartMagneticDisk">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TextBox 19">
              <a:extLst>
                <a:ext uri="{FF2B5EF4-FFF2-40B4-BE49-F238E27FC236}">
                  <a16:creationId xmlns:a16="http://schemas.microsoft.com/office/drawing/2014/main" id="{2246BB87-E877-22BE-397E-8F31070C70B0}"/>
                </a:ext>
              </a:extLst>
            </p:cNvPr>
            <p:cNvSpPr txBox="1"/>
            <p:nvPr/>
          </p:nvSpPr>
          <p:spPr>
            <a:xfrm>
              <a:off x="3434014" y="5448493"/>
              <a:ext cx="2116668" cy="368806"/>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Cloud Database</a:t>
              </a:r>
              <a:endParaRPr lang="en-CN" sz="1400" b="1" dirty="0"/>
            </a:p>
          </p:txBody>
        </p:sp>
        <p:sp>
          <p:nvSpPr>
            <p:cNvPr id="12" name="矩形 73">
              <a:extLst>
                <a:ext uri="{FF2B5EF4-FFF2-40B4-BE49-F238E27FC236}">
                  <a16:creationId xmlns:a16="http://schemas.microsoft.com/office/drawing/2014/main" id="{2FF3E082-641E-939A-FBF1-00059E353B40}"/>
                </a:ext>
              </a:extLst>
            </p:cNvPr>
            <p:cNvSpPr/>
            <p:nvPr/>
          </p:nvSpPr>
          <p:spPr>
            <a:xfrm>
              <a:off x="2167467" y="3799816"/>
              <a:ext cx="1769533" cy="764512"/>
            </a:xfrm>
            <a:prstGeom prst="rect">
              <a:avLst/>
            </a:prstGeom>
            <a:solidFill>
              <a:srgbClr val="F9CCAD"/>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zh-CN" sz="1100" b="1" dirty="0">
                <a:latin typeface="Arial" panose="020B0604020202020204" pitchFamily="34" charset="0"/>
                <a:cs typeface="Arial" panose="020B0604020202020204" pitchFamily="34" charset="0"/>
              </a:endParaRPr>
            </a:p>
          </p:txBody>
        </p:sp>
        <p:sp>
          <p:nvSpPr>
            <p:cNvPr id="13" name="TextBox 48">
              <a:extLst>
                <a:ext uri="{FF2B5EF4-FFF2-40B4-BE49-F238E27FC236}">
                  <a16:creationId xmlns:a16="http://schemas.microsoft.com/office/drawing/2014/main" id="{B862771D-266B-6FD0-A740-86610BB02743}"/>
                </a:ext>
              </a:extLst>
            </p:cNvPr>
            <p:cNvSpPr txBox="1"/>
            <p:nvPr/>
          </p:nvSpPr>
          <p:spPr>
            <a:xfrm>
              <a:off x="2074334" y="3896508"/>
              <a:ext cx="1509904" cy="553208"/>
            </a:xfrm>
            <a:prstGeom prst="rect">
              <a:avLst/>
            </a:prstGeom>
            <a:noFill/>
          </p:spPr>
          <p:txBody>
            <a:bodyPr wrap="square">
              <a:spAutoFit/>
            </a:bodyPr>
            <a:lstStyle/>
            <a:p>
              <a:pPr algn="ctr"/>
              <a:r>
                <a:rPr lang="en-US" altLang="zh-CN" sz="1200" b="1" dirty="0">
                  <a:latin typeface="Arial" panose="020B0604020202020204" pitchFamily="34" charset="0"/>
                  <a:cs typeface="Arial" panose="020B0604020202020204" pitchFamily="34" charset="0"/>
                </a:rPr>
                <a:t> Performance Profiler</a:t>
              </a:r>
              <a:endParaRPr kumimoji="1" lang="en-US" altLang="zh-CN" sz="1200" b="1" dirty="0">
                <a:latin typeface="Arial" panose="020B0604020202020204" pitchFamily="34" charset="0"/>
                <a:cs typeface="Arial" panose="020B0604020202020204" pitchFamily="34" charset="0"/>
              </a:endParaRPr>
            </a:p>
          </p:txBody>
        </p:sp>
        <p:sp>
          <p:nvSpPr>
            <p:cNvPr id="14" name="Rectangle 3">
              <a:extLst>
                <a:ext uri="{FF2B5EF4-FFF2-40B4-BE49-F238E27FC236}">
                  <a16:creationId xmlns:a16="http://schemas.microsoft.com/office/drawing/2014/main" id="{234F3EB6-AFF2-B9A7-BFC4-D97F7F6504B4}"/>
                </a:ext>
              </a:extLst>
            </p:cNvPr>
            <p:cNvSpPr/>
            <p:nvPr/>
          </p:nvSpPr>
          <p:spPr>
            <a:xfrm>
              <a:off x="4148668" y="3022091"/>
              <a:ext cx="3810000" cy="1930908"/>
            </a:xfrm>
            <a:prstGeom prst="rect">
              <a:avLst/>
            </a:prstGeom>
            <a:noFill/>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en-CN" sz="1400">
                <a:solidFill>
                  <a:schemeClr val="dk1"/>
                </a:solidFill>
              </a:endParaRPr>
            </a:p>
          </p:txBody>
        </p:sp>
        <p:sp>
          <p:nvSpPr>
            <p:cNvPr id="15" name="TextBox 19">
              <a:extLst>
                <a:ext uri="{FF2B5EF4-FFF2-40B4-BE49-F238E27FC236}">
                  <a16:creationId xmlns:a16="http://schemas.microsoft.com/office/drawing/2014/main" id="{58A5569C-B57B-443A-1466-285F58FD3E71}"/>
                </a:ext>
              </a:extLst>
            </p:cNvPr>
            <p:cNvSpPr txBox="1"/>
            <p:nvPr/>
          </p:nvSpPr>
          <p:spPr>
            <a:xfrm>
              <a:off x="5256142" y="3116101"/>
              <a:ext cx="1255234" cy="405686"/>
            </a:xfrm>
            <a:prstGeom prst="rect">
              <a:avLst/>
            </a:prstGeom>
            <a:noFill/>
          </p:spPr>
          <p:txBody>
            <a:bodyPr wrap="square">
              <a:spAutoFit/>
            </a:bodyPr>
            <a:lstStyle/>
            <a:p>
              <a:r>
                <a:rPr kumimoji="1" lang="en-US" altLang="zh-CN" sz="1600" b="1" dirty="0">
                  <a:latin typeface="Arial" panose="020B0604020202020204" pitchFamily="34" charset="0"/>
                  <a:cs typeface="Arial" panose="020B0604020202020204" pitchFamily="34" charset="0"/>
                </a:rPr>
                <a:t>Online</a:t>
              </a:r>
              <a:endParaRPr lang="en-CN" sz="1600" b="1" dirty="0"/>
            </a:p>
          </p:txBody>
        </p:sp>
        <p:sp>
          <p:nvSpPr>
            <p:cNvPr id="16" name="矩形 73">
              <a:extLst>
                <a:ext uri="{FF2B5EF4-FFF2-40B4-BE49-F238E27FC236}">
                  <a16:creationId xmlns:a16="http://schemas.microsoft.com/office/drawing/2014/main" id="{9F1249D8-8A5A-0DAA-E46D-A22E811CFAE9}"/>
                </a:ext>
              </a:extLst>
            </p:cNvPr>
            <p:cNvSpPr/>
            <p:nvPr/>
          </p:nvSpPr>
          <p:spPr>
            <a:xfrm>
              <a:off x="4253911" y="3570443"/>
              <a:ext cx="2096085" cy="585361"/>
            </a:xfrm>
            <a:prstGeom prst="rect">
              <a:avLst/>
            </a:prstGeom>
            <a:solidFill>
              <a:srgbClr val="FFE798"/>
            </a:solidFill>
            <a:ln w="1905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zh-CN" sz="1100" b="1" dirty="0">
                <a:latin typeface="Arial" panose="020B0604020202020204" pitchFamily="34" charset="0"/>
                <a:cs typeface="Arial" panose="020B0604020202020204" pitchFamily="34" charset="0"/>
              </a:endParaRPr>
            </a:p>
          </p:txBody>
        </p:sp>
        <p:sp>
          <p:nvSpPr>
            <p:cNvPr id="17" name="TextBox 48">
              <a:extLst>
                <a:ext uri="{FF2B5EF4-FFF2-40B4-BE49-F238E27FC236}">
                  <a16:creationId xmlns:a16="http://schemas.microsoft.com/office/drawing/2014/main" id="{94C97857-9136-E980-CA95-62EDF79D7AD8}"/>
                </a:ext>
              </a:extLst>
            </p:cNvPr>
            <p:cNvSpPr txBox="1"/>
            <p:nvPr/>
          </p:nvSpPr>
          <p:spPr>
            <a:xfrm>
              <a:off x="4253911" y="3570443"/>
              <a:ext cx="1748043" cy="553208"/>
            </a:xfrm>
            <a:prstGeom prst="rect">
              <a:avLst/>
            </a:prstGeom>
            <a:noFill/>
          </p:spPr>
          <p:txBody>
            <a:bodyPr wrap="square">
              <a:spAutoFit/>
            </a:bodyPr>
            <a:lstStyle/>
            <a:p>
              <a:pPr algn="ctr"/>
              <a:r>
                <a:rPr lang="en-US" altLang="zh-CN" sz="1200" b="1" dirty="0">
                  <a:latin typeface="Arial" panose="020B0604020202020204" pitchFamily="34" charset="0"/>
                  <a:cs typeface="Arial" panose="020B0604020202020204" pitchFamily="34" charset="0"/>
                </a:rPr>
                <a:t>Strategy</a:t>
              </a:r>
            </a:p>
            <a:p>
              <a:pPr algn="ctr"/>
              <a:r>
                <a:rPr kumimoji="1" lang="en-US" altLang="zh-CN" sz="1200" b="1" dirty="0">
                  <a:latin typeface="Arial" panose="020B0604020202020204" pitchFamily="34" charset="0"/>
                  <a:cs typeface="Arial" panose="020B0604020202020204" pitchFamily="34" charset="0"/>
                </a:rPr>
                <a:t>Planner</a:t>
              </a:r>
            </a:p>
          </p:txBody>
        </p:sp>
        <p:pic>
          <p:nvPicPr>
            <p:cNvPr id="18" name="Picture 2">
              <a:extLst>
                <a:ext uri="{FF2B5EF4-FFF2-40B4-BE49-F238E27FC236}">
                  <a16:creationId xmlns:a16="http://schemas.microsoft.com/office/drawing/2014/main" id="{F0A4774F-F975-23C5-F74B-1F86061C79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82731" y="3153315"/>
              <a:ext cx="536135" cy="3015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Pricing - Functions | Microsoft Azure">
              <a:extLst>
                <a:ext uri="{FF2B5EF4-FFF2-40B4-BE49-F238E27FC236}">
                  <a16:creationId xmlns:a16="http://schemas.microsoft.com/office/drawing/2014/main" id="{63B5E364-7A9A-1D17-7E4D-1782E3CA6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272" y="3153315"/>
              <a:ext cx="574426" cy="3015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a:extLst>
                <a:ext uri="{FF2B5EF4-FFF2-40B4-BE49-F238E27FC236}">
                  <a16:creationId xmlns:a16="http://schemas.microsoft.com/office/drawing/2014/main" id="{71F29E7C-D2D5-4915-B7A7-9582C568021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58366" y="5448492"/>
              <a:ext cx="382693" cy="3826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Azure Cosmos DB Logo - PNG Logo Vector Brand Downloads (SVG, EPS)">
              <a:extLst>
                <a:ext uri="{FF2B5EF4-FFF2-40B4-BE49-F238E27FC236}">
                  <a16:creationId xmlns:a16="http://schemas.microsoft.com/office/drawing/2014/main" id="{C3CAD51B-A79E-C11A-0BC1-A7A119D2DF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1126" y="5463094"/>
              <a:ext cx="338798" cy="3369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id="{B87E679A-28E2-A0D3-38FA-4C254441AFE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11158" y="5479383"/>
              <a:ext cx="304347" cy="304347"/>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72">
              <a:extLst>
                <a:ext uri="{FF2B5EF4-FFF2-40B4-BE49-F238E27FC236}">
                  <a16:creationId xmlns:a16="http://schemas.microsoft.com/office/drawing/2014/main" id="{38D004F1-8C5F-B1BA-A025-210DE83C483F}"/>
                </a:ext>
              </a:extLst>
            </p:cNvPr>
            <p:cNvSpPr/>
            <p:nvPr/>
          </p:nvSpPr>
          <p:spPr>
            <a:xfrm>
              <a:off x="4252354" y="4280911"/>
              <a:ext cx="2096084" cy="584774"/>
            </a:xfrm>
            <a:prstGeom prst="rect">
              <a:avLst/>
            </a:prstGeom>
            <a:solidFill>
              <a:srgbClr val="C5E0B4"/>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zh-CN" altLang="en-US" sz="1050" b="1" dirty="0">
                <a:latin typeface="Arial" panose="020B0604020202020204" pitchFamily="34" charset="0"/>
                <a:cs typeface="Arial" panose="020B0604020202020204" pitchFamily="34" charset="0"/>
              </a:endParaRPr>
            </a:p>
          </p:txBody>
        </p:sp>
        <p:sp>
          <p:nvSpPr>
            <p:cNvPr id="24" name="矩形 17">
              <a:extLst>
                <a:ext uri="{FF2B5EF4-FFF2-40B4-BE49-F238E27FC236}">
                  <a16:creationId xmlns:a16="http://schemas.microsoft.com/office/drawing/2014/main" id="{79940F8F-2579-3BBD-E46D-D0A970DA78E4}"/>
                </a:ext>
              </a:extLst>
            </p:cNvPr>
            <p:cNvSpPr/>
            <p:nvPr/>
          </p:nvSpPr>
          <p:spPr>
            <a:xfrm>
              <a:off x="6666908" y="3889685"/>
              <a:ext cx="1209324" cy="584774"/>
            </a:xfrm>
            <a:prstGeom prst="rect">
              <a:avLst/>
            </a:prstGeom>
            <a:solidFill>
              <a:schemeClr val="bg1">
                <a:lumMod val="85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050" b="1" dirty="0">
                <a:latin typeface="Arial" panose="020B0604020202020204" pitchFamily="34" charset="0"/>
                <a:cs typeface="Arial" panose="020B0604020202020204" pitchFamily="34" charset="0"/>
              </a:endParaRPr>
            </a:p>
          </p:txBody>
        </p:sp>
        <p:sp>
          <p:nvSpPr>
            <p:cNvPr id="25" name="TextBox 48">
              <a:extLst>
                <a:ext uri="{FF2B5EF4-FFF2-40B4-BE49-F238E27FC236}">
                  <a16:creationId xmlns:a16="http://schemas.microsoft.com/office/drawing/2014/main" id="{EC2B764D-7F57-8443-8C69-573FCB491C8A}"/>
                </a:ext>
              </a:extLst>
            </p:cNvPr>
            <p:cNvSpPr txBox="1"/>
            <p:nvPr/>
          </p:nvSpPr>
          <p:spPr>
            <a:xfrm>
              <a:off x="4253911" y="4290633"/>
              <a:ext cx="1748043" cy="553208"/>
            </a:xfrm>
            <a:prstGeom prst="rect">
              <a:avLst/>
            </a:prstGeom>
            <a:noFill/>
          </p:spPr>
          <p:txBody>
            <a:bodyPr wrap="square">
              <a:spAutoFit/>
            </a:bodyPr>
            <a:lstStyle/>
            <a:p>
              <a:pPr algn="ctr"/>
              <a:r>
                <a:rPr lang="en-US" altLang="zh-CN" sz="1200" b="1" dirty="0">
                  <a:latin typeface="Arial" panose="020B0604020202020204" pitchFamily="34" charset="0"/>
                  <a:cs typeface="Arial" panose="020B0604020202020204" pitchFamily="34" charset="0"/>
                </a:rPr>
                <a:t>Replication</a:t>
              </a:r>
            </a:p>
            <a:p>
              <a:pPr algn="ctr"/>
              <a:r>
                <a:rPr kumimoji="1" lang="en-US" altLang="zh-CN" sz="1200" b="1" dirty="0">
                  <a:latin typeface="Arial" panose="020B0604020202020204" pitchFamily="34" charset="0"/>
                  <a:cs typeface="Arial" panose="020B0604020202020204" pitchFamily="34" charset="0"/>
                </a:rPr>
                <a:t>Engine</a:t>
              </a:r>
            </a:p>
          </p:txBody>
        </p:sp>
        <p:pic>
          <p:nvPicPr>
            <p:cNvPr id="26" name="图片 53">
              <a:extLst>
                <a:ext uri="{FF2B5EF4-FFF2-40B4-BE49-F238E27FC236}">
                  <a16:creationId xmlns:a16="http://schemas.microsoft.com/office/drawing/2014/main" id="{97C8E714-2768-D7C4-00F4-62A31CCDD4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4500" y="4422102"/>
              <a:ext cx="316360" cy="316360"/>
            </a:xfrm>
            <a:prstGeom prst="rect">
              <a:avLst/>
            </a:prstGeom>
          </p:spPr>
        </p:pic>
        <p:sp>
          <p:nvSpPr>
            <p:cNvPr id="27" name="箭头: 下 54">
              <a:extLst>
                <a:ext uri="{FF2B5EF4-FFF2-40B4-BE49-F238E27FC236}">
                  <a16:creationId xmlns:a16="http://schemas.microsoft.com/office/drawing/2014/main" id="{87B10E29-5727-3514-A242-72CAD4BC3815}"/>
                </a:ext>
              </a:extLst>
            </p:cNvPr>
            <p:cNvSpPr/>
            <p:nvPr/>
          </p:nvSpPr>
          <p:spPr>
            <a:xfrm>
              <a:off x="5069941" y="4112883"/>
              <a:ext cx="327196" cy="26658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8" name="直接箭头连接符 56">
              <a:extLst>
                <a:ext uri="{FF2B5EF4-FFF2-40B4-BE49-F238E27FC236}">
                  <a16:creationId xmlns:a16="http://schemas.microsoft.com/office/drawing/2014/main" id="{4E8D8CAD-320E-ADDF-53D5-93195737BE6A}"/>
                </a:ext>
              </a:extLst>
            </p:cNvPr>
            <p:cNvCxnSpPr>
              <a:cxnSpLocks/>
              <a:stCxn id="16" idx="3"/>
              <a:endCxn id="24" idx="1"/>
            </p:cNvCxnSpPr>
            <p:nvPr/>
          </p:nvCxnSpPr>
          <p:spPr>
            <a:xfrm>
              <a:off x="6349996" y="3863124"/>
              <a:ext cx="316912" cy="3189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58">
              <a:extLst>
                <a:ext uri="{FF2B5EF4-FFF2-40B4-BE49-F238E27FC236}">
                  <a16:creationId xmlns:a16="http://schemas.microsoft.com/office/drawing/2014/main" id="{ED665E95-6E25-1D54-701B-138B238E37E4}"/>
                </a:ext>
              </a:extLst>
            </p:cNvPr>
            <p:cNvCxnSpPr>
              <a:cxnSpLocks/>
              <a:stCxn id="23" idx="3"/>
              <a:endCxn id="24" idx="1"/>
            </p:cNvCxnSpPr>
            <p:nvPr/>
          </p:nvCxnSpPr>
          <p:spPr>
            <a:xfrm flipV="1">
              <a:off x="6348438" y="4182072"/>
              <a:ext cx="318470" cy="3912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48">
              <a:extLst>
                <a:ext uri="{FF2B5EF4-FFF2-40B4-BE49-F238E27FC236}">
                  <a16:creationId xmlns:a16="http://schemas.microsoft.com/office/drawing/2014/main" id="{8F323DF1-0D4B-6843-C50B-25E9CB5C6592}"/>
                </a:ext>
              </a:extLst>
            </p:cNvPr>
            <p:cNvSpPr txBox="1"/>
            <p:nvPr/>
          </p:nvSpPr>
          <p:spPr>
            <a:xfrm>
              <a:off x="6645551" y="4014978"/>
              <a:ext cx="894122" cy="331925"/>
            </a:xfrm>
            <a:prstGeom prst="rect">
              <a:avLst/>
            </a:prstGeom>
            <a:noFill/>
          </p:spPr>
          <p:txBody>
            <a:bodyPr wrap="square">
              <a:spAutoFit/>
            </a:bodyPr>
            <a:lstStyle/>
            <a:p>
              <a:pPr algn="ctr"/>
              <a:r>
                <a:rPr lang="en-US" altLang="zh-CN" sz="1200" b="1" dirty="0">
                  <a:latin typeface="Arial" panose="020B0604020202020204" pitchFamily="34" charset="0"/>
                  <a:cs typeface="Arial" panose="020B0604020202020204" pitchFamily="34" charset="0"/>
                </a:rPr>
                <a:t>Logger</a:t>
              </a:r>
              <a:endParaRPr kumimoji="1" lang="en-US" altLang="zh-CN" sz="1200" b="1" dirty="0">
                <a:latin typeface="Arial" panose="020B0604020202020204" pitchFamily="34" charset="0"/>
                <a:cs typeface="Arial" panose="020B0604020202020204" pitchFamily="34" charset="0"/>
              </a:endParaRPr>
            </a:p>
          </p:txBody>
        </p:sp>
        <p:pic>
          <p:nvPicPr>
            <p:cNvPr id="31" name="图片 70">
              <a:extLst>
                <a:ext uri="{FF2B5EF4-FFF2-40B4-BE49-F238E27FC236}">
                  <a16:creationId xmlns:a16="http://schemas.microsoft.com/office/drawing/2014/main" id="{2A6A0F4C-69A4-33AD-7DF7-A983681DE8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4639" y="4009187"/>
              <a:ext cx="345770" cy="345770"/>
            </a:xfrm>
            <a:prstGeom prst="rect">
              <a:avLst/>
            </a:prstGeom>
          </p:spPr>
        </p:pic>
        <p:sp>
          <p:nvSpPr>
            <p:cNvPr id="32" name="箭头: 上下 72">
              <a:extLst>
                <a:ext uri="{FF2B5EF4-FFF2-40B4-BE49-F238E27FC236}">
                  <a16:creationId xmlns:a16="http://schemas.microsoft.com/office/drawing/2014/main" id="{F305B79E-C903-03EB-9ACC-77A8E5801268}"/>
                </a:ext>
              </a:extLst>
            </p:cNvPr>
            <p:cNvSpPr/>
            <p:nvPr/>
          </p:nvSpPr>
          <p:spPr>
            <a:xfrm>
              <a:off x="2937475" y="4792979"/>
              <a:ext cx="200272" cy="526733"/>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箭头: 上下 83">
              <a:extLst>
                <a:ext uri="{FF2B5EF4-FFF2-40B4-BE49-F238E27FC236}">
                  <a16:creationId xmlns:a16="http://schemas.microsoft.com/office/drawing/2014/main" id="{DB5933E3-A78C-553C-3F82-C75D97C12C71}"/>
                </a:ext>
              </a:extLst>
            </p:cNvPr>
            <p:cNvSpPr/>
            <p:nvPr/>
          </p:nvSpPr>
          <p:spPr>
            <a:xfrm>
              <a:off x="6533074" y="4792979"/>
              <a:ext cx="200272" cy="526733"/>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34" name="Picture 28" descr="Google Cloud Functions Reviews 2024: Details, Pricing, &amp; Features | G2">
              <a:extLst>
                <a:ext uri="{FF2B5EF4-FFF2-40B4-BE49-F238E27FC236}">
                  <a16:creationId xmlns:a16="http://schemas.microsoft.com/office/drawing/2014/main" id="{0688123E-50E1-97EF-B914-472C48CA12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4843" y="3133986"/>
              <a:ext cx="648060" cy="340231"/>
            </a:xfrm>
            <a:prstGeom prst="rect">
              <a:avLst/>
            </a:prstGeom>
            <a:noFill/>
            <a:extLst>
              <a:ext uri="{909E8E84-426E-40DD-AFC4-6F175D3DCCD1}">
                <a14:hiddenFill xmlns:a14="http://schemas.microsoft.com/office/drawing/2010/main">
                  <a:solidFill>
                    <a:srgbClr val="FFFFFF"/>
                  </a:solidFill>
                </a14:hiddenFill>
              </a:ext>
            </a:extLst>
          </p:spPr>
        </p:pic>
        <p:pic>
          <p:nvPicPr>
            <p:cNvPr id="35" name="图形 6" descr="线箭头逆时针弯曲">
              <a:extLst>
                <a:ext uri="{FF2B5EF4-FFF2-40B4-BE49-F238E27FC236}">
                  <a16:creationId xmlns:a16="http://schemas.microsoft.com/office/drawing/2014/main" id="{677EB660-B92A-9736-83DF-F08A39D705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0800000">
              <a:off x="4045169" y="2831591"/>
              <a:ext cx="636427" cy="891046"/>
            </a:xfrm>
            <a:prstGeom prst="rect">
              <a:avLst/>
            </a:prstGeom>
          </p:spPr>
        </p:pic>
        <p:pic>
          <p:nvPicPr>
            <p:cNvPr id="36" name="图片 9">
              <a:extLst>
                <a:ext uri="{FF2B5EF4-FFF2-40B4-BE49-F238E27FC236}">
                  <a16:creationId xmlns:a16="http://schemas.microsoft.com/office/drawing/2014/main" id="{B2F2A631-219A-8DA3-09D6-0E7C8057E4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63382" y="2588923"/>
              <a:ext cx="355575" cy="355575"/>
            </a:xfrm>
            <a:prstGeom prst="rect">
              <a:avLst/>
            </a:prstGeom>
          </p:spPr>
        </p:pic>
        <p:pic>
          <p:nvPicPr>
            <p:cNvPr id="37" name="图片 43">
              <a:extLst>
                <a:ext uri="{FF2B5EF4-FFF2-40B4-BE49-F238E27FC236}">
                  <a16:creationId xmlns:a16="http://schemas.microsoft.com/office/drawing/2014/main" id="{4C7E0ED4-49DD-F6E7-A249-69F4E5B2F69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39767" y="2586797"/>
              <a:ext cx="355575" cy="355575"/>
            </a:xfrm>
            <a:prstGeom prst="rect">
              <a:avLst/>
            </a:prstGeom>
          </p:spPr>
        </p:pic>
        <p:sp>
          <p:nvSpPr>
            <p:cNvPr id="38" name="文本框 10">
              <a:extLst>
                <a:ext uri="{FF2B5EF4-FFF2-40B4-BE49-F238E27FC236}">
                  <a16:creationId xmlns:a16="http://schemas.microsoft.com/office/drawing/2014/main" id="{71B82C0F-E2DA-AB14-7930-841F96669744}"/>
                </a:ext>
              </a:extLst>
            </p:cNvPr>
            <p:cNvSpPr txBox="1"/>
            <p:nvPr/>
          </p:nvSpPr>
          <p:spPr>
            <a:xfrm>
              <a:off x="5037170" y="2509204"/>
              <a:ext cx="455378" cy="368806"/>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a:t>
              </a:r>
              <a:endParaRPr lang="zh-CN" altLang="en-US" sz="1400" b="1" dirty="0">
                <a:latin typeface="Arial" panose="020B0604020202020204" pitchFamily="34" charset="0"/>
                <a:cs typeface="Arial" panose="020B0604020202020204" pitchFamily="34" charset="0"/>
              </a:endParaRPr>
            </a:p>
          </p:txBody>
        </p:sp>
        <p:pic>
          <p:nvPicPr>
            <p:cNvPr id="39" name="图片 45">
              <a:extLst>
                <a:ext uri="{FF2B5EF4-FFF2-40B4-BE49-F238E27FC236}">
                  <a16:creationId xmlns:a16="http://schemas.microsoft.com/office/drawing/2014/main" id="{446EDC9C-22EE-D6DD-DB74-53B4044C3CD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50709" y="2587850"/>
              <a:ext cx="355575" cy="355575"/>
            </a:xfrm>
            <a:prstGeom prst="rect">
              <a:avLst/>
            </a:prstGeom>
          </p:spPr>
        </p:pic>
        <p:sp>
          <p:nvSpPr>
            <p:cNvPr id="40" name="TextBox 19">
              <a:extLst>
                <a:ext uri="{FF2B5EF4-FFF2-40B4-BE49-F238E27FC236}">
                  <a16:creationId xmlns:a16="http://schemas.microsoft.com/office/drawing/2014/main" id="{17B6F397-2DDC-4C23-69F1-FEBD47AABA63}"/>
                </a:ext>
              </a:extLst>
            </p:cNvPr>
            <p:cNvSpPr txBox="1"/>
            <p:nvPr/>
          </p:nvSpPr>
          <p:spPr>
            <a:xfrm>
              <a:off x="5692239" y="2458246"/>
              <a:ext cx="1580985" cy="553208"/>
            </a:xfrm>
            <a:prstGeom prst="rect">
              <a:avLst/>
            </a:prstGeom>
            <a:noFill/>
          </p:spPr>
          <p:txBody>
            <a:bodyPr wrap="square">
              <a:spAutoFit/>
            </a:bodyPr>
            <a:lstStyle/>
            <a:p>
              <a:pPr algn="ctr"/>
              <a:r>
                <a:rPr kumimoji="1" lang="en-US" altLang="zh-CN" sz="1200" b="1" dirty="0">
                  <a:latin typeface="Arial" panose="020B0604020202020204" pitchFamily="34" charset="0"/>
                  <a:cs typeface="Arial" panose="020B0604020202020204" pitchFamily="34" charset="0"/>
                </a:rPr>
                <a:t>Object Event Notifications </a:t>
              </a:r>
              <a:endParaRPr lang="en-CN" sz="1200" b="1" dirty="0"/>
            </a:p>
          </p:txBody>
        </p:sp>
        <p:cxnSp>
          <p:nvCxnSpPr>
            <p:cNvPr id="41" name="直接连接符 12">
              <a:extLst>
                <a:ext uri="{FF2B5EF4-FFF2-40B4-BE49-F238E27FC236}">
                  <a16:creationId xmlns:a16="http://schemas.microsoft.com/office/drawing/2014/main" id="{E892B814-8128-59A2-77B3-CE2EC54B6376}"/>
                </a:ext>
              </a:extLst>
            </p:cNvPr>
            <p:cNvCxnSpPr>
              <a:cxnSpLocks/>
            </p:cNvCxnSpPr>
            <p:nvPr/>
          </p:nvCxnSpPr>
          <p:spPr>
            <a:xfrm>
              <a:off x="4362830" y="2586797"/>
              <a:ext cx="13434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9">
              <a:extLst>
                <a:ext uri="{FF2B5EF4-FFF2-40B4-BE49-F238E27FC236}">
                  <a16:creationId xmlns:a16="http://schemas.microsoft.com/office/drawing/2014/main" id="{7A5DE4B7-FFD2-3AE2-6D00-4BD4CF2DAEB9}"/>
                </a:ext>
              </a:extLst>
            </p:cNvPr>
            <p:cNvCxnSpPr>
              <a:cxnSpLocks/>
            </p:cNvCxnSpPr>
            <p:nvPr/>
          </p:nvCxnSpPr>
          <p:spPr>
            <a:xfrm>
              <a:off x="4362830" y="2942372"/>
              <a:ext cx="13434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图片 39">
              <a:extLst>
                <a:ext uri="{FF2B5EF4-FFF2-40B4-BE49-F238E27FC236}">
                  <a16:creationId xmlns:a16="http://schemas.microsoft.com/office/drawing/2014/main" id="{2BF47A74-61F6-BD32-73BB-935FD3D151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63103" y="3657402"/>
              <a:ext cx="428256" cy="428256"/>
            </a:xfrm>
            <a:prstGeom prst="rect">
              <a:avLst/>
            </a:prstGeom>
          </p:spPr>
        </p:pic>
        <p:pic>
          <p:nvPicPr>
            <p:cNvPr id="44" name="图片 14">
              <a:extLst>
                <a:ext uri="{FF2B5EF4-FFF2-40B4-BE49-F238E27FC236}">
                  <a16:creationId xmlns:a16="http://schemas.microsoft.com/office/drawing/2014/main" id="{32ABC773-FD2F-032E-E086-5077EBA1736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91599" y="3976208"/>
              <a:ext cx="428256" cy="428256"/>
            </a:xfrm>
            <a:prstGeom prst="rect">
              <a:avLst/>
            </a:prstGeom>
          </p:spPr>
        </p:pic>
      </p:grpSp>
      <p:pic>
        <p:nvPicPr>
          <p:cNvPr id="46" name="图片 3">
            <a:extLst>
              <a:ext uri="{FF2B5EF4-FFF2-40B4-BE49-F238E27FC236}">
                <a16:creationId xmlns:a16="http://schemas.microsoft.com/office/drawing/2014/main" id="{60021203-B4E2-1152-547B-5D7FBBAD649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18829" y="3339696"/>
            <a:ext cx="473634" cy="430027"/>
          </a:xfrm>
          <a:prstGeom prst="rect">
            <a:avLst/>
          </a:prstGeom>
        </p:spPr>
      </p:pic>
      <p:sp>
        <p:nvSpPr>
          <p:cNvPr id="47" name="矩形 4">
            <a:extLst>
              <a:ext uri="{FF2B5EF4-FFF2-40B4-BE49-F238E27FC236}">
                <a16:creationId xmlns:a16="http://schemas.microsoft.com/office/drawing/2014/main" id="{E6B3DC21-21CB-D72B-A7F4-002A4C114F0A}"/>
              </a:ext>
            </a:extLst>
          </p:cNvPr>
          <p:cNvSpPr/>
          <p:nvPr/>
        </p:nvSpPr>
        <p:spPr>
          <a:xfrm>
            <a:off x="6360732" y="4117329"/>
            <a:ext cx="3032978" cy="1909555"/>
          </a:xfrm>
          <a:prstGeom prst="rect">
            <a:avLst/>
          </a:prstGeom>
          <a:noFill/>
          <a:ln w="38100">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sz="1200" dirty="0"/>
          </a:p>
        </p:txBody>
      </p:sp>
      <p:sp>
        <p:nvSpPr>
          <p:cNvPr id="48" name="文本框 5">
            <a:extLst>
              <a:ext uri="{FF2B5EF4-FFF2-40B4-BE49-F238E27FC236}">
                <a16:creationId xmlns:a16="http://schemas.microsoft.com/office/drawing/2014/main" id="{812B765B-21E8-C892-2641-616C5C643689}"/>
              </a:ext>
            </a:extLst>
          </p:cNvPr>
          <p:cNvSpPr txBox="1"/>
          <p:nvPr/>
        </p:nvSpPr>
        <p:spPr>
          <a:xfrm>
            <a:off x="6932679" y="5715726"/>
            <a:ext cx="1757106" cy="338554"/>
          </a:xfrm>
          <a:prstGeom prst="rect">
            <a:avLst/>
          </a:prstGeom>
          <a:noFill/>
        </p:spPr>
        <p:txBody>
          <a:bodyPr wrap="square" rtlCol="0">
            <a:spAutoFit/>
          </a:bodyPr>
          <a:lstStyle/>
          <a:p>
            <a:pPr algn="ctr"/>
            <a:r>
              <a:rPr kumimoji="1" lang="en-US" altLang="zh-CN" sz="1600" dirty="0">
                <a:latin typeface="Arial" panose="020B0604020202020204" pitchFamily="34" charset="0"/>
                <a:cs typeface="Arial" panose="020B0604020202020204" pitchFamily="34" charset="0"/>
              </a:rPr>
              <a:t>Cloud Region 1</a:t>
            </a:r>
            <a:endParaRPr kumimoji="1" lang="zh-CN" altLang="en-US" sz="1600" dirty="0">
              <a:latin typeface="Arial" panose="020B0604020202020204" pitchFamily="34" charset="0"/>
              <a:cs typeface="Arial" panose="020B0604020202020204" pitchFamily="34" charset="0"/>
            </a:endParaRPr>
          </a:p>
        </p:txBody>
      </p:sp>
      <p:cxnSp>
        <p:nvCxnSpPr>
          <p:cNvPr id="49" name="直接箭头连接符 7">
            <a:extLst>
              <a:ext uri="{FF2B5EF4-FFF2-40B4-BE49-F238E27FC236}">
                <a16:creationId xmlns:a16="http://schemas.microsoft.com/office/drawing/2014/main" id="{3F86CAEC-E1D1-C54A-94B0-9373BD2C368E}"/>
              </a:ext>
            </a:extLst>
          </p:cNvPr>
          <p:cNvCxnSpPr>
            <a:cxnSpLocks/>
            <a:stCxn id="46" idx="2"/>
            <a:endCxn id="50" idx="0"/>
          </p:cNvCxnSpPr>
          <p:nvPr/>
        </p:nvCxnSpPr>
        <p:spPr>
          <a:xfrm>
            <a:off x="7855646" y="3769723"/>
            <a:ext cx="0" cy="4102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矩形 17">
            <a:extLst>
              <a:ext uri="{FF2B5EF4-FFF2-40B4-BE49-F238E27FC236}">
                <a16:creationId xmlns:a16="http://schemas.microsoft.com/office/drawing/2014/main" id="{0657A3D9-2807-CB74-5417-2742BB38C13C}"/>
              </a:ext>
            </a:extLst>
          </p:cNvPr>
          <p:cNvSpPr/>
          <p:nvPr/>
        </p:nvSpPr>
        <p:spPr>
          <a:xfrm>
            <a:off x="6860818" y="4179956"/>
            <a:ext cx="1989656" cy="587432"/>
          </a:xfrm>
          <a:prstGeom prst="rect">
            <a:avLst/>
          </a:prstGeom>
          <a:solidFill>
            <a:srgbClr val="B5C7E7"/>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000" b="1" dirty="0">
              <a:latin typeface="Arial" panose="020B0604020202020204" pitchFamily="34" charset="0"/>
              <a:cs typeface="Arial" panose="020B0604020202020204" pitchFamily="34" charset="0"/>
            </a:endParaRPr>
          </a:p>
        </p:txBody>
      </p:sp>
      <p:sp>
        <p:nvSpPr>
          <p:cNvPr id="51" name="TextBox 17">
            <a:extLst>
              <a:ext uri="{FF2B5EF4-FFF2-40B4-BE49-F238E27FC236}">
                <a16:creationId xmlns:a16="http://schemas.microsoft.com/office/drawing/2014/main" id="{A35A9D79-2985-9FA0-7DBE-28EADFC75AA9}"/>
              </a:ext>
            </a:extLst>
          </p:cNvPr>
          <p:cNvSpPr txBox="1"/>
          <p:nvPr/>
        </p:nvSpPr>
        <p:spPr>
          <a:xfrm>
            <a:off x="6813261" y="4539207"/>
            <a:ext cx="956107" cy="307777"/>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Bucket 1</a:t>
            </a:r>
            <a:endParaRPr kumimoji="1" lang="zh-CN" altLang="en-US" sz="1400" b="1" dirty="0">
              <a:latin typeface="Arial" panose="020B0604020202020204" pitchFamily="34" charset="0"/>
              <a:cs typeface="Arial" panose="020B0604020202020204" pitchFamily="34" charset="0"/>
            </a:endParaRPr>
          </a:p>
        </p:txBody>
      </p:sp>
      <p:sp>
        <p:nvSpPr>
          <p:cNvPr id="52" name="矩形: 圆角 13">
            <a:extLst>
              <a:ext uri="{FF2B5EF4-FFF2-40B4-BE49-F238E27FC236}">
                <a16:creationId xmlns:a16="http://schemas.microsoft.com/office/drawing/2014/main" id="{6EE3F276-FD10-295A-7732-8AF3D046EA99}"/>
              </a:ext>
            </a:extLst>
          </p:cNvPr>
          <p:cNvSpPr/>
          <p:nvPr/>
        </p:nvSpPr>
        <p:spPr>
          <a:xfrm>
            <a:off x="7421555" y="4273333"/>
            <a:ext cx="682576" cy="26587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Arial" panose="020B0604020202020204" pitchFamily="34" charset="0"/>
                <a:cs typeface="Arial" panose="020B0604020202020204" pitchFamily="34" charset="0"/>
              </a:rPr>
              <a:t>Obj1</a:t>
            </a:r>
            <a:endParaRPr lang="zh-CN" altLang="en-US" sz="1400" dirty="0">
              <a:solidFill>
                <a:schemeClr val="tx1"/>
              </a:solidFill>
              <a:latin typeface="Arial" panose="020B0604020202020204" pitchFamily="34" charset="0"/>
              <a:cs typeface="Arial" panose="020B0604020202020204" pitchFamily="34" charset="0"/>
            </a:endParaRPr>
          </a:p>
        </p:txBody>
      </p:sp>
      <p:sp>
        <p:nvSpPr>
          <p:cNvPr id="53" name="矩形 17">
            <a:extLst>
              <a:ext uri="{FF2B5EF4-FFF2-40B4-BE49-F238E27FC236}">
                <a16:creationId xmlns:a16="http://schemas.microsoft.com/office/drawing/2014/main" id="{6CD6763F-434D-720C-5C03-CE148E4FE6F0}"/>
              </a:ext>
            </a:extLst>
          </p:cNvPr>
          <p:cNvSpPr/>
          <p:nvPr/>
        </p:nvSpPr>
        <p:spPr>
          <a:xfrm>
            <a:off x="6534613" y="5194986"/>
            <a:ext cx="1009147" cy="501001"/>
          </a:xfrm>
          <a:prstGeom prst="rect">
            <a:avLst/>
          </a:prstGeom>
          <a:no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000" b="1" dirty="0">
              <a:latin typeface="Arial" panose="020B0604020202020204" pitchFamily="34" charset="0"/>
              <a:cs typeface="Arial" panose="020B0604020202020204" pitchFamily="34" charset="0"/>
            </a:endParaRPr>
          </a:p>
        </p:txBody>
      </p:sp>
      <p:pic>
        <p:nvPicPr>
          <p:cNvPr id="54" name="Picture 2">
            <a:extLst>
              <a:ext uri="{FF2B5EF4-FFF2-40B4-BE49-F238E27FC236}">
                <a16:creationId xmlns:a16="http://schemas.microsoft.com/office/drawing/2014/main" id="{90C1FC83-BEC9-B4DA-7180-07A2A4386E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09472" y="5313843"/>
            <a:ext cx="439336" cy="224373"/>
          </a:xfrm>
          <a:prstGeom prst="rect">
            <a:avLst/>
          </a:prstGeom>
          <a:noFill/>
          <a:extLst>
            <a:ext uri="{909E8E84-426E-40DD-AFC4-6F175D3DCCD1}">
              <a14:hiddenFill xmlns:a14="http://schemas.microsoft.com/office/drawing/2010/main">
                <a:solidFill>
                  <a:srgbClr val="FFFFFF"/>
                </a:solidFill>
              </a14:hiddenFill>
            </a:ext>
          </a:extLst>
        </p:spPr>
      </p:pic>
      <p:sp>
        <p:nvSpPr>
          <p:cNvPr id="55" name="矩形 20">
            <a:extLst>
              <a:ext uri="{FF2B5EF4-FFF2-40B4-BE49-F238E27FC236}">
                <a16:creationId xmlns:a16="http://schemas.microsoft.com/office/drawing/2014/main" id="{7E301E45-5E99-D872-B317-71D982DE7003}"/>
              </a:ext>
            </a:extLst>
          </p:cNvPr>
          <p:cNvSpPr/>
          <p:nvPr/>
        </p:nvSpPr>
        <p:spPr>
          <a:xfrm>
            <a:off x="6793132" y="5203301"/>
            <a:ext cx="761747" cy="523220"/>
          </a:xfrm>
          <a:prstGeom prst="rect">
            <a:avLst/>
          </a:prstGeom>
        </p:spPr>
        <p:txBody>
          <a:bodyPr wrap="none">
            <a:spAutoFit/>
          </a:bodyPr>
          <a:lstStyle/>
          <a:p>
            <a:pPr algn="ctr"/>
            <a:r>
              <a:rPr lang="en-US" altLang="zh-CN" sz="1400" dirty="0">
                <a:latin typeface="Arial" panose="020B0604020202020204" pitchFamily="34" charset="0"/>
                <a:cs typeface="Arial" panose="020B0604020202020204" pitchFamily="34" charset="0"/>
              </a:rPr>
              <a:t>event</a:t>
            </a:r>
          </a:p>
          <a:p>
            <a:pPr algn="ctr"/>
            <a:r>
              <a:rPr lang="en-US" altLang="zh-CN" sz="1400" dirty="0">
                <a:latin typeface="Arial" panose="020B0604020202020204" pitchFamily="34" charset="0"/>
                <a:cs typeface="Arial" panose="020B0604020202020204" pitchFamily="34" charset="0"/>
              </a:rPr>
              <a:t>listener</a:t>
            </a:r>
            <a:endParaRPr lang="zh-CN" altLang="en-US" sz="1400" dirty="0">
              <a:latin typeface="Arial" panose="020B0604020202020204" pitchFamily="34" charset="0"/>
              <a:cs typeface="Arial" panose="020B0604020202020204" pitchFamily="34" charset="0"/>
            </a:endParaRPr>
          </a:p>
        </p:txBody>
      </p:sp>
      <p:sp>
        <p:nvSpPr>
          <p:cNvPr id="56" name="矩形 17">
            <a:extLst>
              <a:ext uri="{FF2B5EF4-FFF2-40B4-BE49-F238E27FC236}">
                <a16:creationId xmlns:a16="http://schemas.microsoft.com/office/drawing/2014/main" id="{B2DF4A68-2E6A-3891-7E29-19501E312FE8}"/>
              </a:ext>
            </a:extLst>
          </p:cNvPr>
          <p:cNvSpPr/>
          <p:nvPr/>
        </p:nvSpPr>
        <p:spPr>
          <a:xfrm>
            <a:off x="8211878" y="5194987"/>
            <a:ext cx="1131556" cy="485422"/>
          </a:xfrm>
          <a:prstGeom prst="rect">
            <a:avLst/>
          </a:prstGeom>
          <a:no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000" b="1" dirty="0">
              <a:latin typeface="Arial" panose="020B0604020202020204" pitchFamily="34" charset="0"/>
              <a:cs typeface="Arial" panose="020B0604020202020204" pitchFamily="34" charset="0"/>
            </a:endParaRPr>
          </a:p>
        </p:txBody>
      </p:sp>
      <p:pic>
        <p:nvPicPr>
          <p:cNvPr id="57" name="Picture 2">
            <a:extLst>
              <a:ext uri="{FF2B5EF4-FFF2-40B4-BE49-F238E27FC236}">
                <a16:creationId xmlns:a16="http://schemas.microsoft.com/office/drawing/2014/main" id="{965A3569-BBA0-9A0A-5708-D11FC0CF52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60470" y="5313843"/>
            <a:ext cx="439336" cy="224373"/>
          </a:xfrm>
          <a:prstGeom prst="rect">
            <a:avLst/>
          </a:prstGeom>
          <a:noFill/>
          <a:extLst>
            <a:ext uri="{909E8E84-426E-40DD-AFC4-6F175D3DCCD1}">
              <a14:hiddenFill xmlns:a14="http://schemas.microsoft.com/office/drawing/2010/main">
                <a:solidFill>
                  <a:srgbClr val="FFFFFF"/>
                </a:solidFill>
              </a14:hiddenFill>
            </a:ext>
          </a:extLst>
        </p:spPr>
      </p:pic>
      <p:sp>
        <p:nvSpPr>
          <p:cNvPr id="58" name="矩形 27">
            <a:extLst>
              <a:ext uri="{FF2B5EF4-FFF2-40B4-BE49-F238E27FC236}">
                <a16:creationId xmlns:a16="http://schemas.microsoft.com/office/drawing/2014/main" id="{ADB1A83E-A89F-CD35-8A10-0DF9EADEC2ED}"/>
              </a:ext>
            </a:extLst>
          </p:cNvPr>
          <p:cNvSpPr/>
          <p:nvPr/>
        </p:nvSpPr>
        <p:spPr>
          <a:xfrm>
            <a:off x="8463779" y="5269070"/>
            <a:ext cx="920445" cy="307777"/>
          </a:xfrm>
          <a:prstGeom prst="rect">
            <a:avLst/>
          </a:prstGeom>
        </p:spPr>
        <p:txBody>
          <a:bodyPr wrap="none">
            <a:spAutoFit/>
          </a:bodyPr>
          <a:lstStyle/>
          <a:p>
            <a:pPr algn="ctr"/>
            <a:r>
              <a:rPr lang="en-US" altLang="zh-CN" sz="1400" dirty="0">
                <a:latin typeface="Arial" panose="020B0604020202020204" pitchFamily="34" charset="0"/>
                <a:cs typeface="Arial" panose="020B0604020202020204" pitchFamily="34" charset="0"/>
              </a:rPr>
              <a:t>replicator</a:t>
            </a:r>
            <a:endParaRPr lang="zh-CN" altLang="en-US" sz="1400" dirty="0">
              <a:latin typeface="Arial" panose="020B0604020202020204" pitchFamily="34" charset="0"/>
              <a:cs typeface="Arial" panose="020B0604020202020204" pitchFamily="34" charset="0"/>
            </a:endParaRPr>
          </a:p>
        </p:txBody>
      </p:sp>
      <p:cxnSp>
        <p:nvCxnSpPr>
          <p:cNvPr id="59" name="直接箭头连接符 29">
            <a:extLst>
              <a:ext uri="{FF2B5EF4-FFF2-40B4-BE49-F238E27FC236}">
                <a16:creationId xmlns:a16="http://schemas.microsoft.com/office/drawing/2014/main" id="{2851DCCC-61C5-6C7A-F282-12646EA83466}"/>
              </a:ext>
            </a:extLst>
          </p:cNvPr>
          <p:cNvCxnSpPr>
            <a:cxnSpLocks/>
            <a:stCxn id="50" idx="2"/>
          </p:cNvCxnSpPr>
          <p:nvPr/>
        </p:nvCxnSpPr>
        <p:spPr>
          <a:xfrm flipH="1">
            <a:off x="7005374" y="4767388"/>
            <a:ext cx="850272" cy="4275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31">
            <a:extLst>
              <a:ext uri="{FF2B5EF4-FFF2-40B4-BE49-F238E27FC236}">
                <a16:creationId xmlns:a16="http://schemas.microsoft.com/office/drawing/2014/main" id="{90264D1A-4E52-392B-E06D-1736EAF806FB}"/>
              </a:ext>
            </a:extLst>
          </p:cNvPr>
          <p:cNvCxnSpPr>
            <a:cxnSpLocks/>
          </p:cNvCxnSpPr>
          <p:nvPr/>
        </p:nvCxnSpPr>
        <p:spPr>
          <a:xfrm flipV="1">
            <a:off x="7551980" y="5441855"/>
            <a:ext cx="665697" cy="36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38">
            <a:extLst>
              <a:ext uri="{FF2B5EF4-FFF2-40B4-BE49-F238E27FC236}">
                <a16:creationId xmlns:a16="http://schemas.microsoft.com/office/drawing/2014/main" id="{724E3281-2106-0140-D212-797FDB997B75}"/>
              </a:ext>
            </a:extLst>
          </p:cNvPr>
          <p:cNvCxnSpPr>
            <a:cxnSpLocks/>
            <a:stCxn id="52" idx="2"/>
            <a:endCxn id="56" idx="0"/>
          </p:cNvCxnSpPr>
          <p:nvPr/>
        </p:nvCxnSpPr>
        <p:spPr>
          <a:xfrm>
            <a:off x="7762843" y="4539207"/>
            <a:ext cx="1014813" cy="6557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矩形 41">
            <a:extLst>
              <a:ext uri="{FF2B5EF4-FFF2-40B4-BE49-F238E27FC236}">
                <a16:creationId xmlns:a16="http://schemas.microsoft.com/office/drawing/2014/main" id="{7EEB6583-440E-7687-958B-B52B3569B3AA}"/>
              </a:ext>
            </a:extLst>
          </p:cNvPr>
          <p:cNvSpPr/>
          <p:nvPr/>
        </p:nvSpPr>
        <p:spPr>
          <a:xfrm>
            <a:off x="9661265" y="4117328"/>
            <a:ext cx="1894522" cy="1909555"/>
          </a:xfrm>
          <a:prstGeom prst="rect">
            <a:avLst/>
          </a:prstGeom>
          <a:noFill/>
          <a:ln w="38100">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sz="1200" dirty="0"/>
          </a:p>
        </p:txBody>
      </p:sp>
      <p:sp>
        <p:nvSpPr>
          <p:cNvPr id="63" name="文本框 42">
            <a:extLst>
              <a:ext uri="{FF2B5EF4-FFF2-40B4-BE49-F238E27FC236}">
                <a16:creationId xmlns:a16="http://schemas.microsoft.com/office/drawing/2014/main" id="{9477601D-F979-1AEB-C0FB-354C8BA1AA66}"/>
              </a:ext>
            </a:extLst>
          </p:cNvPr>
          <p:cNvSpPr txBox="1"/>
          <p:nvPr/>
        </p:nvSpPr>
        <p:spPr>
          <a:xfrm>
            <a:off x="9736687" y="5715726"/>
            <a:ext cx="1757106" cy="338554"/>
          </a:xfrm>
          <a:prstGeom prst="rect">
            <a:avLst/>
          </a:prstGeom>
          <a:noFill/>
        </p:spPr>
        <p:txBody>
          <a:bodyPr wrap="square" rtlCol="0">
            <a:spAutoFit/>
          </a:bodyPr>
          <a:lstStyle/>
          <a:p>
            <a:pPr algn="ctr"/>
            <a:r>
              <a:rPr kumimoji="1" lang="en-US" altLang="zh-CN" sz="1600" dirty="0">
                <a:latin typeface="Arial" panose="020B0604020202020204" pitchFamily="34" charset="0"/>
                <a:cs typeface="Arial" panose="020B0604020202020204" pitchFamily="34" charset="0"/>
              </a:rPr>
              <a:t>Cloud Region 2</a:t>
            </a:r>
            <a:endParaRPr kumimoji="1" lang="zh-CN" altLang="en-US" sz="1600" dirty="0">
              <a:latin typeface="Arial" panose="020B0604020202020204" pitchFamily="34" charset="0"/>
              <a:cs typeface="Arial" panose="020B0604020202020204" pitchFamily="34" charset="0"/>
            </a:endParaRPr>
          </a:p>
        </p:txBody>
      </p:sp>
      <p:sp>
        <p:nvSpPr>
          <p:cNvPr id="64" name="矩形 17">
            <a:extLst>
              <a:ext uri="{FF2B5EF4-FFF2-40B4-BE49-F238E27FC236}">
                <a16:creationId xmlns:a16="http://schemas.microsoft.com/office/drawing/2014/main" id="{DA2D1182-39A9-11CC-6FFA-91D23EAF7A5D}"/>
              </a:ext>
            </a:extLst>
          </p:cNvPr>
          <p:cNvSpPr/>
          <p:nvPr/>
        </p:nvSpPr>
        <p:spPr>
          <a:xfrm>
            <a:off x="9738132" y="4179956"/>
            <a:ext cx="1755661" cy="587432"/>
          </a:xfrm>
          <a:prstGeom prst="rect">
            <a:avLst/>
          </a:prstGeom>
          <a:solidFill>
            <a:srgbClr val="C5E0B4"/>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000" b="1" dirty="0">
              <a:latin typeface="Arial" panose="020B0604020202020204" pitchFamily="34" charset="0"/>
              <a:cs typeface="Arial" panose="020B0604020202020204" pitchFamily="34" charset="0"/>
            </a:endParaRPr>
          </a:p>
        </p:txBody>
      </p:sp>
      <p:sp>
        <p:nvSpPr>
          <p:cNvPr id="65" name="TextBox 17">
            <a:extLst>
              <a:ext uri="{FF2B5EF4-FFF2-40B4-BE49-F238E27FC236}">
                <a16:creationId xmlns:a16="http://schemas.microsoft.com/office/drawing/2014/main" id="{48EE0590-53CB-76E7-7C1F-49ACE62E2217}"/>
              </a:ext>
            </a:extLst>
          </p:cNvPr>
          <p:cNvSpPr txBox="1"/>
          <p:nvPr/>
        </p:nvSpPr>
        <p:spPr>
          <a:xfrm>
            <a:off x="10556886" y="4539206"/>
            <a:ext cx="998901" cy="307777"/>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Bucket 2</a:t>
            </a:r>
            <a:endParaRPr kumimoji="1" lang="zh-CN" altLang="en-US" sz="1400" b="1" dirty="0">
              <a:latin typeface="Arial" panose="020B0604020202020204" pitchFamily="34" charset="0"/>
              <a:cs typeface="Arial" panose="020B0604020202020204" pitchFamily="34" charset="0"/>
            </a:endParaRPr>
          </a:p>
        </p:txBody>
      </p:sp>
      <p:sp>
        <p:nvSpPr>
          <p:cNvPr id="66" name="矩形: 圆角 45">
            <a:extLst>
              <a:ext uri="{FF2B5EF4-FFF2-40B4-BE49-F238E27FC236}">
                <a16:creationId xmlns:a16="http://schemas.microsoft.com/office/drawing/2014/main" id="{BE262C60-1DA9-B34F-FC6D-06007313243A}"/>
              </a:ext>
            </a:extLst>
          </p:cNvPr>
          <p:cNvSpPr/>
          <p:nvPr/>
        </p:nvSpPr>
        <p:spPr>
          <a:xfrm>
            <a:off x="10076286" y="4273333"/>
            <a:ext cx="682576" cy="26587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Arial" panose="020B0604020202020204" pitchFamily="34" charset="0"/>
                <a:cs typeface="Arial" panose="020B0604020202020204" pitchFamily="34" charset="0"/>
              </a:rPr>
              <a:t>Obj1</a:t>
            </a:r>
            <a:endParaRPr lang="zh-CN" altLang="en-US" sz="1400" dirty="0">
              <a:solidFill>
                <a:schemeClr val="tx1"/>
              </a:solidFill>
              <a:latin typeface="Arial" panose="020B0604020202020204" pitchFamily="34" charset="0"/>
              <a:cs typeface="Arial" panose="020B0604020202020204" pitchFamily="34" charset="0"/>
            </a:endParaRPr>
          </a:p>
        </p:txBody>
      </p:sp>
      <p:cxnSp>
        <p:nvCxnSpPr>
          <p:cNvPr id="67" name="直接箭头连接符 47">
            <a:extLst>
              <a:ext uri="{FF2B5EF4-FFF2-40B4-BE49-F238E27FC236}">
                <a16:creationId xmlns:a16="http://schemas.microsoft.com/office/drawing/2014/main" id="{FD877E8D-8E54-FC12-A7DD-F2675DEFA20C}"/>
              </a:ext>
            </a:extLst>
          </p:cNvPr>
          <p:cNvCxnSpPr>
            <a:cxnSpLocks/>
            <a:stCxn id="56" idx="3"/>
            <a:endCxn id="66" idx="1"/>
          </p:cNvCxnSpPr>
          <p:nvPr/>
        </p:nvCxnSpPr>
        <p:spPr>
          <a:xfrm flipV="1">
            <a:off x="9343434" y="4406270"/>
            <a:ext cx="732851" cy="10314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文本框 49">
            <a:extLst>
              <a:ext uri="{FF2B5EF4-FFF2-40B4-BE49-F238E27FC236}">
                <a16:creationId xmlns:a16="http://schemas.microsoft.com/office/drawing/2014/main" id="{2D39CA65-B53C-54CA-2344-5F81B11D8CF3}"/>
              </a:ext>
            </a:extLst>
          </p:cNvPr>
          <p:cNvSpPr txBox="1"/>
          <p:nvPr/>
        </p:nvSpPr>
        <p:spPr>
          <a:xfrm>
            <a:off x="6212827" y="3792181"/>
            <a:ext cx="1757106" cy="307777"/>
          </a:xfrm>
          <a:prstGeom prst="rect">
            <a:avLst/>
          </a:prstGeom>
          <a:noFill/>
        </p:spPr>
        <p:txBody>
          <a:bodyPr wrap="square" rtlCol="0">
            <a:spAutoFit/>
          </a:bodyPr>
          <a:lstStyle/>
          <a:p>
            <a:pPr algn="ctr"/>
            <a:r>
              <a:rPr kumimoji="1" lang="en-US" altLang="zh-CN" sz="1400" dirty="0">
                <a:latin typeface="Arial" panose="020B0604020202020204" pitchFamily="34" charset="0"/>
                <a:cs typeface="Arial" panose="020B0604020202020204" pitchFamily="34" charset="0"/>
                <a:sym typeface="Wingdings" panose="05000000000000000000" pitchFamily="2" charset="2"/>
              </a:rPr>
              <a:t>PUT(Obj1)</a:t>
            </a:r>
            <a:endParaRPr kumimoji="1" lang="zh-CN" altLang="en-US" sz="1600" dirty="0">
              <a:latin typeface="Arial" panose="020B0604020202020204" pitchFamily="34" charset="0"/>
              <a:cs typeface="Arial" panose="020B0604020202020204" pitchFamily="34" charset="0"/>
            </a:endParaRPr>
          </a:p>
        </p:txBody>
      </p:sp>
      <p:sp>
        <p:nvSpPr>
          <p:cNvPr id="69" name="文本框 50">
            <a:extLst>
              <a:ext uri="{FF2B5EF4-FFF2-40B4-BE49-F238E27FC236}">
                <a16:creationId xmlns:a16="http://schemas.microsoft.com/office/drawing/2014/main" id="{075BCCDF-BAA2-3055-37B8-173713CA5701}"/>
              </a:ext>
            </a:extLst>
          </p:cNvPr>
          <p:cNvSpPr txBox="1"/>
          <p:nvPr/>
        </p:nvSpPr>
        <p:spPr>
          <a:xfrm>
            <a:off x="6452788" y="4769775"/>
            <a:ext cx="1300705" cy="307777"/>
          </a:xfrm>
          <a:prstGeom prst="rect">
            <a:avLst/>
          </a:prstGeom>
          <a:noFill/>
        </p:spPr>
        <p:txBody>
          <a:bodyPr wrap="square" rtlCol="0">
            <a:spAutoFit/>
          </a:bodyPr>
          <a:lstStyle/>
          <a:p>
            <a:pPr algn="ctr"/>
            <a:r>
              <a:rPr kumimoji="1" lang="en-US" altLang="zh-CN" sz="1400" dirty="0">
                <a:latin typeface="Arial" panose="020B0604020202020204" pitchFamily="34" charset="0"/>
                <a:cs typeface="Arial" panose="020B0604020202020204" pitchFamily="34" charset="0"/>
                <a:sym typeface="Wingdings" panose="05000000000000000000" pitchFamily="2" charset="2"/>
              </a:rPr>
              <a:t>notifies</a:t>
            </a:r>
            <a:endParaRPr kumimoji="1" lang="zh-CN" altLang="en-US" sz="1600" dirty="0">
              <a:latin typeface="Arial" panose="020B0604020202020204" pitchFamily="34" charset="0"/>
              <a:cs typeface="Arial" panose="020B0604020202020204" pitchFamily="34" charset="0"/>
            </a:endParaRPr>
          </a:p>
        </p:txBody>
      </p:sp>
      <p:sp>
        <p:nvSpPr>
          <p:cNvPr id="70" name="矩形 52">
            <a:extLst>
              <a:ext uri="{FF2B5EF4-FFF2-40B4-BE49-F238E27FC236}">
                <a16:creationId xmlns:a16="http://schemas.microsoft.com/office/drawing/2014/main" id="{F168535C-DFC5-69B4-1686-4B94AF46230E}"/>
              </a:ext>
            </a:extLst>
          </p:cNvPr>
          <p:cNvSpPr/>
          <p:nvPr/>
        </p:nvSpPr>
        <p:spPr>
          <a:xfrm>
            <a:off x="6488386" y="4730631"/>
            <a:ext cx="389850" cy="369332"/>
          </a:xfrm>
          <a:prstGeom prst="rect">
            <a:avLst/>
          </a:prstGeom>
        </p:spPr>
        <p:txBody>
          <a:bodyPr wrap="none">
            <a:spAutoFit/>
          </a:bodyPr>
          <a:lstStyle/>
          <a:p>
            <a:r>
              <a:rPr kumimoji="1" lang="en-US" altLang="zh-CN" dirty="0">
                <a:latin typeface="Arial" panose="020B0604020202020204" pitchFamily="34" charset="0"/>
                <a:cs typeface="Arial" panose="020B0604020202020204" pitchFamily="34" charset="0"/>
                <a:sym typeface="Wingdings" panose="05000000000000000000" pitchFamily="2" charset="2"/>
              </a:rPr>
              <a:t></a:t>
            </a:r>
            <a:endParaRPr lang="zh-CN" altLang="en-US" dirty="0"/>
          </a:p>
        </p:txBody>
      </p:sp>
      <p:sp>
        <p:nvSpPr>
          <p:cNvPr id="71" name="矩形 53">
            <a:extLst>
              <a:ext uri="{FF2B5EF4-FFF2-40B4-BE49-F238E27FC236}">
                <a16:creationId xmlns:a16="http://schemas.microsoft.com/office/drawing/2014/main" id="{9FCCFDB9-B9D6-0502-DA18-0254F464AF9E}"/>
              </a:ext>
            </a:extLst>
          </p:cNvPr>
          <p:cNvSpPr/>
          <p:nvPr/>
        </p:nvSpPr>
        <p:spPr>
          <a:xfrm>
            <a:off x="6347074" y="3743191"/>
            <a:ext cx="389850" cy="369332"/>
          </a:xfrm>
          <a:prstGeom prst="rect">
            <a:avLst/>
          </a:prstGeom>
        </p:spPr>
        <p:txBody>
          <a:bodyPr wrap="none">
            <a:spAutoFit/>
          </a:bodyPr>
          <a:lstStyle/>
          <a:p>
            <a:r>
              <a:rPr kumimoji="1" lang="en-US" altLang="zh-CN" dirty="0">
                <a:latin typeface="Arial" panose="020B0604020202020204" pitchFamily="34" charset="0"/>
                <a:cs typeface="Arial" panose="020B0604020202020204" pitchFamily="34" charset="0"/>
                <a:sym typeface="Wingdings" panose="05000000000000000000" pitchFamily="2" charset="2"/>
              </a:rPr>
              <a:t></a:t>
            </a:r>
            <a:endParaRPr lang="zh-CN" altLang="en-US" dirty="0"/>
          </a:p>
        </p:txBody>
      </p:sp>
      <p:sp>
        <p:nvSpPr>
          <p:cNvPr id="72" name="文本框 55">
            <a:extLst>
              <a:ext uri="{FF2B5EF4-FFF2-40B4-BE49-F238E27FC236}">
                <a16:creationId xmlns:a16="http://schemas.microsoft.com/office/drawing/2014/main" id="{E62E4B6A-719A-2524-EDEE-44C3D651B08C}"/>
              </a:ext>
            </a:extLst>
          </p:cNvPr>
          <p:cNvSpPr txBox="1"/>
          <p:nvPr/>
        </p:nvSpPr>
        <p:spPr>
          <a:xfrm>
            <a:off x="7236277" y="5167456"/>
            <a:ext cx="1300705" cy="307777"/>
          </a:xfrm>
          <a:prstGeom prst="rect">
            <a:avLst/>
          </a:prstGeom>
          <a:noFill/>
        </p:spPr>
        <p:txBody>
          <a:bodyPr wrap="square" rtlCol="0">
            <a:spAutoFit/>
          </a:bodyPr>
          <a:lstStyle/>
          <a:p>
            <a:pPr algn="ctr"/>
            <a:r>
              <a:rPr kumimoji="1" lang="en-US" altLang="zh-CN" sz="1400" dirty="0">
                <a:latin typeface="Arial" panose="020B0604020202020204" pitchFamily="34" charset="0"/>
                <a:cs typeface="Arial" panose="020B0604020202020204" pitchFamily="34" charset="0"/>
                <a:sym typeface="Wingdings" panose="05000000000000000000" pitchFamily="2" charset="2"/>
              </a:rPr>
              <a:t>invokes</a:t>
            </a:r>
            <a:endParaRPr kumimoji="1" lang="zh-CN" altLang="en-US" sz="1600" dirty="0">
              <a:latin typeface="Arial" panose="020B0604020202020204" pitchFamily="34" charset="0"/>
              <a:cs typeface="Arial" panose="020B0604020202020204" pitchFamily="34" charset="0"/>
            </a:endParaRPr>
          </a:p>
        </p:txBody>
      </p:sp>
      <p:sp>
        <p:nvSpPr>
          <p:cNvPr id="73" name="矩形 56">
            <a:extLst>
              <a:ext uri="{FF2B5EF4-FFF2-40B4-BE49-F238E27FC236}">
                <a16:creationId xmlns:a16="http://schemas.microsoft.com/office/drawing/2014/main" id="{C8D74AF0-D63E-634E-6A16-E58761E87EE3}"/>
              </a:ext>
            </a:extLst>
          </p:cNvPr>
          <p:cNvSpPr/>
          <p:nvPr/>
        </p:nvSpPr>
        <p:spPr>
          <a:xfrm>
            <a:off x="7711471" y="4959715"/>
            <a:ext cx="389850" cy="369332"/>
          </a:xfrm>
          <a:prstGeom prst="rect">
            <a:avLst/>
          </a:prstGeom>
        </p:spPr>
        <p:txBody>
          <a:bodyPr wrap="none">
            <a:spAutoFit/>
          </a:bodyPr>
          <a:lstStyle/>
          <a:p>
            <a:r>
              <a:rPr kumimoji="1" lang="en-US" altLang="zh-CN" dirty="0">
                <a:latin typeface="Arial" panose="020B0604020202020204" pitchFamily="34" charset="0"/>
                <a:cs typeface="Arial" panose="020B0604020202020204" pitchFamily="34" charset="0"/>
                <a:sym typeface="Wingdings" panose="05000000000000000000" pitchFamily="2" charset="2"/>
              </a:rPr>
              <a:t></a:t>
            </a:r>
            <a:endParaRPr lang="zh-CN" altLang="en-US" dirty="0"/>
          </a:p>
        </p:txBody>
      </p:sp>
      <p:sp>
        <p:nvSpPr>
          <p:cNvPr id="74" name="文本框 57">
            <a:extLst>
              <a:ext uri="{FF2B5EF4-FFF2-40B4-BE49-F238E27FC236}">
                <a16:creationId xmlns:a16="http://schemas.microsoft.com/office/drawing/2014/main" id="{4A0BFD24-917B-7CA7-56FF-CA537A4C0329}"/>
              </a:ext>
            </a:extLst>
          </p:cNvPr>
          <p:cNvSpPr txBox="1"/>
          <p:nvPr/>
        </p:nvSpPr>
        <p:spPr>
          <a:xfrm>
            <a:off x="8277400" y="4792020"/>
            <a:ext cx="1300705" cy="307777"/>
          </a:xfrm>
          <a:prstGeom prst="rect">
            <a:avLst/>
          </a:prstGeom>
          <a:noFill/>
        </p:spPr>
        <p:txBody>
          <a:bodyPr wrap="square" rtlCol="0">
            <a:spAutoFit/>
          </a:bodyPr>
          <a:lstStyle/>
          <a:p>
            <a:pPr algn="ctr"/>
            <a:r>
              <a:rPr kumimoji="1" lang="en-US" altLang="zh-CN" sz="1400" dirty="0">
                <a:latin typeface="Arial" panose="020B0604020202020204" pitchFamily="34" charset="0"/>
                <a:cs typeface="Arial" panose="020B0604020202020204" pitchFamily="34" charset="0"/>
                <a:sym typeface="Wingdings" panose="05000000000000000000" pitchFamily="2" charset="2"/>
              </a:rPr>
              <a:t>downloads</a:t>
            </a:r>
            <a:endParaRPr kumimoji="1" lang="zh-CN" altLang="en-US" sz="1600" dirty="0">
              <a:latin typeface="Arial" panose="020B0604020202020204" pitchFamily="34" charset="0"/>
              <a:cs typeface="Arial" panose="020B0604020202020204" pitchFamily="34" charset="0"/>
            </a:endParaRPr>
          </a:p>
        </p:txBody>
      </p:sp>
      <p:sp>
        <p:nvSpPr>
          <p:cNvPr id="75" name="矩形 59">
            <a:extLst>
              <a:ext uri="{FF2B5EF4-FFF2-40B4-BE49-F238E27FC236}">
                <a16:creationId xmlns:a16="http://schemas.microsoft.com/office/drawing/2014/main" id="{700822E0-09EA-ED6F-3514-AADA63F3C9D0}"/>
              </a:ext>
            </a:extLst>
          </p:cNvPr>
          <p:cNvSpPr/>
          <p:nvPr/>
        </p:nvSpPr>
        <p:spPr>
          <a:xfrm>
            <a:off x="8862285" y="4570130"/>
            <a:ext cx="389850" cy="369332"/>
          </a:xfrm>
          <a:prstGeom prst="rect">
            <a:avLst/>
          </a:prstGeom>
        </p:spPr>
        <p:txBody>
          <a:bodyPr wrap="none">
            <a:spAutoFit/>
          </a:bodyPr>
          <a:lstStyle/>
          <a:p>
            <a:r>
              <a:rPr kumimoji="1" lang="en-US" altLang="zh-CN" dirty="0">
                <a:latin typeface="Arial" panose="020B0604020202020204" pitchFamily="34" charset="0"/>
                <a:cs typeface="Arial" panose="020B0604020202020204" pitchFamily="34" charset="0"/>
                <a:sym typeface="Wingdings" panose="05000000000000000000" pitchFamily="2" charset="2"/>
              </a:rPr>
              <a:t></a:t>
            </a:r>
            <a:endParaRPr lang="zh-CN" altLang="en-US" dirty="0"/>
          </a:p>
        </p:txBody>
      </p:sp>
      <p:sp>
        <p:nvSpPr>
          <p:cNvPr id="76" name="矩形 60">
            <a:extLst>
              <a:ext uri="{FF2B5EF4-FFF2-40B4-BE49-F238E27FC236}">
                <a16:creationId xmlns:a16="http://schemas.microsoft.com/office/drawing/2014/main" id="{41974A26-6236-84B4-EA01-C3C9B28A9843}"/>
              </a:ext>
            </a:extLst>
          </p:cNvPr>
          <p:cNvSpPr/>
          <p:nvPr/>
        </p:nvSpPr>
        <p:spPr>
          <a:xfrm>
            <a:off x="9730323" y="4885368"/>
            <a:ext cx="389850" cy="369332"/>
          </a:xfrm>
          <a:prstGeom prst="rect">
            <a:avLst/>
          </a:prstGeom>
        </p:spPr>
        <p:txBody>
          <a:bodyPr wrap="none">
            <a:spAutoFit/>
          </a:bodyPr>
          <a:lstStyle/>
          <a:p>
            <a:r>
              <a:rPr kumimoji="1" lang="en-US" altLang="zh-CN" dirty="0">
                <a:latin typeface="Arial" panose="020B0604020202020204" pitchFamily="34" charset="0"/>
                <a:cs typeface="Arial" panose="020B0604020202020204" pitchFamily="34" charset="0"/>
                <a:sym typeface="Wingdings" panose="05000000000000000000" pitchFamily="2" charset="2"/>
              </a:rPr>
              <a:t></a:t>
            </a:r>
            <a:endParaRPr lang="zh-CN" altLang="en-US" dirty="0"/>
          </a:p>
        </p:txBody>
      </p:sp>
      <p:sp>
        <p:nvSpPr>
          <p:cNvPr id="77" name="文本框 61">
            <a:extLst>
              <a:ext uri="{FF2B5EF4-FFF2-40B4-BE49-F238E27FC236}">
                <a16:creationId xmlns:a16="http://schemas.microsoft.com/office/drawing/2014/main" id="{4CD6E909-7128-1F24-0F72-92A461EFD68F}"/>
              </a:ext>
            </a:extLst>
          </p:cNvPr>
          <p:cNvSpPr txBox="1"/>
          <p:nvPr/>
        </p:nvSpPr>
        <p:spPr>
          <a:xfrm>
            <a:off x="9767221" y="4909567"/>
            <a:ext cx="1300705" cy="307777"/>
          </a:xfrm>
          <a:prstGeom prst="rect">
            <a:avLst/>
          </a:prstGeom>
          <a:noFill/>
        </p:spPr>
        <p:txBody>
          <a:bodyPr wrap="square" rtlCol="0">
            <a:spAutoFit/>
          </a:bodyPr>
          <a:lstStyle/>
          <a:p>
            <a:pPr algn="ctr"/>
            <a:r>
              <a:rPr kumimoji="1" lang="en-US" altLang="zh-CN" sz="1400" dirty="0">
                <a:latin typeface="Arial" panose="020B0604020202020204" pitchFamily="34" charset="0"/>
                <a:cs typeface="Arial" panose="020B0604020202020204" pitchFamily="34" charset="0"/>
                <a:sym typeface="Wingdings" panose="05000000000000000000" pitchFamily="2" charset="2"/>
              </a:rPr>
              <a:t>uploads</a:t>
            </a:r>
            <a:endParaRPr kumimoji="1"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43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7" grpId="0" animBg="1"/>
      <p:bldP spid="48" grpId="0"/>
      <p:bldP spid="50" grpId="0" animBg="1"/>
      <p:bldP spid="51" grpId="0"/>
      <p:bldP spid="52" grpId="0" animBg="1"/>
      <p:bldP spid="53" grpId="0" animBg="1"/>
      <p:bldP spid="55" grpId="0"/>
      <p:bldP spid="56" grpId="0" animBg="1"/>
      <p:bldP spid="58" grpId="0"/>
      <p:bldP spid="62" grpId="0" animBg="1"/>
      <p:bldP spid="63" grpId="0"/>
      <p:bldP spid="64" grpId="0" animBg="1"/>
      <p:bldP spid="65" grpId="0"/>
      <p:bldP spid="66" grpId="0" animBg="1"/>
      <p:bldP spid="68" grpId="0"/>
      <p:bldP spid="69" grpId="0"/>
      <p:bldP spid="70" grpId="0"/>
      <p:bldP spid="71" grpId="0"/>
      <p:bldP spid="72" grpId="0"/>
      <p:bldP spid="73" grpId="0"/>
      <p:bldP spid="74" grpId="0"/>
      <p:bldP spid="75" grpId="0"/>
      <p:bldP spid="76"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75F6-92F3-714C-6AEE-2DAE2708E26A}"/>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CA50AF9-0336-E3E4-AC3B-070BD61C07D5}"/>
              </a:ext>
            </a:extLst>
          </p:cNvPr>
          <p:cNvSpPr>
            <a:spLocks noGrp="1"/>
          </p:cNvSpPr>
          <p:nvPr>
            <p:ph type="sldNum" sz="quarter" idx="12"/>
          </p:nvPr>
        </p:nvSpPr>
        <p:spPr/>
        <p:txBody>
          <a:bodyPr/>
          <a:lstStyle/>
          <a:p>
            <a:fld id="{5CB3BB4A-F123-3C47-9D85-09C7477F8767}" type="slidenum">
              <a:rPr kumimoji="1" lang="zh-CN" altLang="en-US" smtClean="0"/>
              <a:t>11</a:t>
            </a:fld>
            <a:endParaRPr kumimoji="1" lang="zh-CN" altLang="en-US"/>
          </a:p>
        </p:txBody>
      </p:sp>
      <p:sp>
        <p:nvSpPr>
          <p:cNvPr id="5" name="标题 1">
            <a:extLst>
              <a:ext uri="{FF2B5EF4-FFF2-40B4-BE49-F238E27FC236}">
                <a16:creationId xmlns:a16="http://schemas.microsoft.com/office/drawing/2014/main" id="{964046ED-A022-6450-38A3-82081DA761B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Inconsistency</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vs.</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Versioning</a:t>
            </a:r>
            <a:endParaRPr kumimoji="1" lang="zh-CN" altLang="en-US" sz="3200" dirty="0">
              <a:latin typeface="Arial" panose="020B0604020202020204" pitchFamily="34" charset="0"/>
              <a:ea typeface="Microsoft YaHei" charset="-122"/>
              <a:cs typeface="Arial" panose="020B0604020202020204" pitchFamily="34" charset="0"/>
            </a:endParaRPr>
          </a:p>
        </p:txBody>
      </p:sp>
      <p:cxnSp>
        <p:nvCxnSpPr>
          <p:cNvPr id="2" name="直接箭头连接符 4">
            <a:extLst>
              <a:ext uri="{FF2B5EF4-FFF2-40B4-BE49-F238E27FC236}">
                <a16:creationId xmlns:a16="http://schemas.microsoft.com/office/drawing/2014/main" id="{DA73F8C5-6133-9F86-8004-D0CDA3C035F1}"/>
              </a:ext>
            </a:extLst>
          </p:cNvPr>
          <p:cNvCxnSpPr>
            <a:cxnSpLocks/>
          </p:cNvCxnSpPr>
          <p:nvPr/>
        </p:nvCxnSpPr>
        <p:spPr>
          <a:xfrm>
            <a:off x="1598629" y="3701518"/>
            <a:ext cx="689656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19">
            <a:extLst>
              <a:ext uri="{FF2B5EF4-FFF2-40B4-BE49-F238E27FC236}">
                <a16:creationId xmlns:a16="http://schemas.microsoft.com/office/drawing/2014/main" id="{029F5CB8-0CF1-E02E-8369-E7FF1EA2F9E3}"/>
              </a:ext>
            </a:extLst>
          </p:cNvPr>
          <p:cNvSpPr txBox="1"/>
          <p:nvPr/>
        </p:nvSpPr>
        <p:spPr>
          <a:xfrm>
            <a:off x="4363788" y="3722936"/>
            <a:ext cx="1502901" cy="307777"/>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Time</a:t>
            </a:r>
            <a:endParaRPr lang="en-CN" sz="1400" b="1" dirty="0"/>
          </a:p>
        </p:txBody>
      </p:sp>
      <p:sp>
        <p:nvSpPr>
          <p:cNvPr id="78" name="矩形 17">
            <a:extLst>
              <a:ext uri="{FF2B5EF4-FFF2-40B4-BE49-F238E27FC236}">
                <a16:creationId xmlns:a16="http://schemas.microsoft.com/office/drawing/2014/main" id="{CEBD2C3F-D432-D51C-3E85-9CA33CD49F43}"/>
              </a:ext>
            </a:extLst>
          </p:cNvPr>
          <p:cNvSpPr/>
          <p:nvPr/>
        </p:nvSpPr>
        <p:spPr>
          <a:xfrm>
            <a:off x="1673481" y="1723252"/>
            <a:ext cx="760584" cy="460212"/>
          </a:xfrm>
          <a:prstGeom prst="rect">
            <a:avLst/>
          </a:prstGeom>
          <a:solidFill>
            <a:srgbClr val="B5C7E7"/>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79" name="矩形 17">
            <a:extLst>
              <a:ext uri="{FF2B5EF4-FFF2-40B4-BE49-F238E27FC236}">
                <a16:creationId xmlns:a16="http://schemas.microsoft.com/office/drawing/2014/main" id="{1D713FFD-0805-74B0-6444-9254CD174D81}"/>
              </a:ext>
            </a:extLst>
          </p:cNvPr>
          <p:cNvSpPr/>
          <p:nvPr/>
        </p:nvSpPr>
        <p:spPr>
          <a:xfrm>
            <a:off x="3725853" y="1725510"/>
            <a:ext cx="760584" cy="460212"/>
          </a:xfrm>
          <a:prstGeom prst="rect">
            <a:avLst/>
          </a:prstGeom>
          <a:solidFill>
            <a:srgbClr val="C5E0B4"/>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80" name="矩形 17">
            <a:extLst>
              <a:ext uri="{FF2B5EF4-FFF2-40B4-BE49-F238E27FC236}">
                <a16:creationId xmlns:a16="http://schemas.microsoft.com/office/drawing/2014/main" id="{BFE356B6-D7C6-A44D-4E01-EC9F1ABB7679}"/>
              </a:ext>
            </a:extLst>
          </p:cNvPr>
          <p:cNvSpPr/>
          <p:nvPr/>
        </p:nvSpPr>
        <p:spPr>
          <a:xfrm>
            <a:off x="2673106" y="3078148"/>
            <a:ext cx="954273" cy="460212"/>
          </a:xfrm>
          <a:prstGeom prst="rect">
            <a:avLst/>
          </a:prstGeom>
          <a:solidFill>
            <a:srgbClr val="B5C7E7"/>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81" name="矩形 17">
            <a:extLst>
              <a:ext uri="{FF2B5EF4-FFF2-40B4-BE49-F238E27FC236}">
                <a16:creationId xmlns:a16="http://schemas.microsoft.com/office/drawing/2014/main" id="{08701104-D91D-DB99-C545-ED2141E6373F}"/>
              </a:ext>
            </a:extLst>
          </p:cNvPr>
          <p:cNvSpPr/>
          <p:nvPr/>
        </p:nvSpPr>
        <p:spPr>
          <a:xfrm>
            <a:off x="3624961" y="3078148"/>
            <a:ext cx="3212044" cy="460212"/>
          </a:xfrm>
          <a:prstGeom prst="rect">
            <a:avLst/>
          </a:prstGeom>
          <a:solidFill>
            <a:srgbClr val="B5C7E7"/>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82" name="TextBox 19">
            <a:extLst>
              <a:ext uri="{FF2B5EF4-FFF2-40B4-BE49-F238E27FC236}">
                <a16:creationId xmlns:a16="http://schemas.microsoft.com/office/drawing/2014/main" id="{53E8D953-41E7-8E9B-466D-2A529D23D2BF}"/>
              </a:ext>
            </a:extLst>
          </p:cNvPr>
          <p:cNvSpPr txBox="1"/>
          <p:nvPr/>
        </p:nvSpPr>
        <p:spPr>
          <a:xfrm>
            <a:off x="4476078" y="3065049"/>
            <a:ext cx="1396309"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PUT-remote</a:t>
            </a:r>
          </a:p>
          <a:p>
            <a:pPr algn="ctr"/>
            <a:r>
              <a:rPr kumimoji="1" lang="en-US" altLang="zh-CN" sz="1400" b="1" dirty="0">
                <a:latin typeface="Arial" panose="020B0604020202020204" pitchFamily="34" charset="0"/>
                <a:cs typeface="Arial" panose="020B0604020202020204" pitchFamily="34" charset="0"/>
              </a:rPr>
              <a:t>(key, v1)</a:t>
            </a:r>
            <a:endParaRPr lang="en-CN" sz="1400" b="1" dirty="0"/>
          </a:p>
        </p:txBody>
      </p:sp>
      <p:sp>
        <p:nvSpPr>
          <p:cNvPr id="83" name="矩形 17">
            <a:extLst>
              <a:ext uri="{FF2B5EF4-FFF2-40B4-BE49-F238E27FC236}">
                <a16:creationId xmlns:a16="http://schemas.microsoft.com/office/drawing/2014/main" id="{6845F54B-89D9-F7C7-D94F-593F8D983B22}"/>
              </a:ext>
            </a:extLst>
          </p:cNvPr>
          <p:cNvSpPr/>
          <p:nvPr/>
        </p:nvSpPr>
        <p:spPr>
          <a:xfrm>
            <a:off x="4633725" y="2401829"/>
            <a:ext cx="984532" cy="460212"/>
          </a:xfrm>
          <a:prstGeom prst="rect">
            <a:avLst/>
          </a:prstGeom>
          <a:solidFill>
            <a:srgbClr val="C5E0B4"/>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84" name="矩形 17">
            <a:extLst>
              <a:ext uri="{FF2B5EF4-FFF2-40B4-BE49-F238E27FC236}">
                <a16:creationId xmlns:a16="http://schemas.microsoft.com/office/drawing/2014/main" id="{65CC8378-FD0D-A0B5-EC85-75885CBB4508}"/>
              </a:ext>
            </a:extLst>
          </p:cNvPr>
          <p:cNvSpPr/>
          <p:nvPr/>
        </p:nvSpPr>
        <p:spPr>
          <a:xfrm>
            <a:off x="5617656" y="2401829"/>
            <a:ext cx="1219350" cy="464372"/>
          </a:xfrm>
          <a:prstGeom prst="rect">
            <a:avLst/>
          </a:prstGeom>
          <a:solidFill>
            <a:srgbClr val="C5E0B4"/>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85" name="右大括号 35">
            <a:extLst>
              <a:ext uri="{FF2B5EF4-FFF2-40B4-BE49-F238E27FC236}">
                <a16:creationId xmlns:a16="http://schemas.microsoft.com/office/drawing/2014/main" id="{CC640442-5F5D-014C-C5E2-969F5A885D37}"/>
              </a:ext>
            </a:extLst>
          </p:cNvPr>
          <p:cNvSpPr/>
          <p:nvPr/>
        </p:nvSpPr>
        <p:spPr>
          <a:xfrm>
            <a:off x="7180775" y="2401829"/>
            <a:ext cx="316910" cy="113652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 name="TextBox 19">
            <a:extLst>
              <a:ext uri="{FF2B5EF4-FFF2-40B4-BE49-F238E27FC236}">
                <a16:creationId xmlns:a16="http://schemas.microsoft.com/office/drawing/2014/main" id="{89F33F86-B798-5A98-890B-06A656D8F28C}"/>
              </a:ext>
            </a:extLst>
          </p:cNvPr>
          <p:cNvSpPr txBox="1"/>
          <p:nvPr/>
        </p:nvSpPr>
        <p:spPr>
          <a:xfrm>
            <a:off x="7497685" y="2749497"/>
            <a:ext cx="792107" cy="523220"/>
          </a:xfrm>
          <a:prstGeom prst="rect">
            <a:avLst/>
          </a:prstGeom>
          <a:noFill/>
        </p:spPr>
        <p:txBody>
          <a:bodyPr wrap="square">
            <a:spAutoFit/>
          </a:bodyPr>
          <a:lstStyle/>
          <a:p>
            <a:pPr algn="ctr"/>
            <a:r>
              <a:rPr kumimoji="1" lang="en-US" sz="1400" b="1" dirty="0">
                <a:solidFill>
                  <a:srgbClr val="FF0000"/>
                </a:solidFill>
                <a:latin typeface="Arial" panose="020B0604020202020204" pitchFamily="34" charset="0"/>
                <a:cs typeface="Arial" panose="020B0604020202020204" pitchFamily="34" charset="0"/>
              </a:rPr>
              <a:t>v1?</a:t>
            </a:r>
          </a:p>
          <a:p>
            <a:pPr algn="ctr"/>
            <a:r>
              <a:rPr kumimoji="1" lang="en-US" sz="1400" b="1" dirty="0">
                <a:solidFill>
                  <a:srgbClr val="FF0000"/>
                </a:solidFill>
                <a:latin typeface="Arial" panose="020B0604020202020204" pitchFamily="34" charset="0"/>
                <a:cs typeface="Arial" panose="020B0604020202020204" pitchFamily="34" charset="0"/>
              </a:rPr>
              <a:t>v2?</a:t>
            </a:r>
            <a:endParaRPr lang="en-CN" sz="1400" b="1" dirty="0">
              <a:solidFill>
                <a:srgbClr val="FF0000"/>
              </a:solidFill>
            </a:endParaRPr>
          </a:p>
        </p:txBody>
      </p:sp>
      <p:cxnSp>
        <p:nvCxnSpPr>
          <p:cNvPr id="87" name="连接符: 曲线 39">
            <a:extLst>
              <a:ext uri="{FF2B5EF4-FFF2-40B4-BE49-F238E27FC236}">
                <a16:creationId xmlns:a16="http://schemas.microsoft.com/office/drawing/2014/main" id="{91B3655F-B9E7-C872-4D78-E61485ECC8EC}"/>
              </a:ext>
            </a:extLst>
          </p:cNvPr>
          <p:cNvCxnSpPr>
            <a:cxnSpLocks/>
            <a:stCxn id="78" idx="3"/>
            <a:endCxn id="80" idx="1"/>
          </p:cNvCxnSpPr>
          <p:nvPr/>
        </p:nvCxnSpPr>
        <p:spPr>
          <a:xfrm>
            <a:off x="2434065" y="1953359"/>
            <a:ext cx="239041" cy="1354896"/>
          </a:xfrm>
          <a:prstGeom prst="curvedConnector3">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19">
            <a:extLst>
              <a:ext uri="{FF2B5EF4-FFF2-40B4-BE49-F238E27FC236}">
                <a16:creationId xmlns:a16="http://schemas.microsoft.com/office/drawing/2014/main" id="{DAA1B902-1F0A-3AFB-2EE0-B1936E7C3C75}"/>
              </a:ext>
            </a:extLst>
          </p:cNvPr>
          <p:cNvSpPr txBox="1"/>
          <p:nvPr/>
        </p:nvSpPr>
        <p:spPr>
          <a:xfrm>
            <a:off x="1598628" y="1720862"/>
            <a:ext cx="907874"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PUT</a:t>
            </a:r>
          </a:p>
          <a:p>
            <a:pPr algn="ctr"/>
            <a:r>
              <a:rPr kumimoji="1" lang="en-US" altLang="zh-CN" sz="1400" b="1" dirty="0">
                <a:latin typeface="Arial" panose="020B0604020202020204" pitchFamily="34" charset="0"/>
                <a:cs typeface="Arial" panose="020B0604020202020204" pitchFamily="34" charset="0"/>
              </a:rPr>
              <a:t>(key, v1)</a:t>
            </a:r>
            <a:endParaRPr lang="en-CN" sz="1400" b="1" dirty="0"/>
          </a:p>
        </p:txBody>
      </p:sp>
      <p:cxnSp>
        <p:nvCxnSpPr>
          <p:cNvPr id="89" name="连接符: 曲线 45">
            <a:extLst>
              <a:ext uri="{FF2B5EF4-FFF2-40B4-BE49-F238E27FC236}">
                <a16:creationId xmlns:a16="http://schemas.microsoft.com/office/drawing/2014/main" id="{5D294500-7FFC-3DC8-4B95-3F1E04D64BA9}"/>
              </a:ext>
            </a:extLst>
          </p:cNvPr>
          <p:cNvCxnSpPr>
            <a:cxnSpLocks/>
            <a:stCxn id="79" idx="3"/>
            <a:endCxn id="83" idx="1"/>
          </p:cNvCxnSpPr>
          <p:nvPr/>
        </p:nvCxnSpPr>
        <p:spPr>
          <a:xfrm>
            <a:off x="4486437" y="1955616"/>
            <a:ext cx="147289" cy="676319"/>
          </a:xfrm>
          <a:prstGeom prst="curvedConnector3">
            <a:avLst>
              <a:gd name="adj1" fmla="val 50000"/>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19">
            <a:extLst>
              <a:ext uri="{FF2B5EF4-FFF2-40B4-BE49-F238E27FC236}">
                <a16:creationId xmlns:a16="http://schemas.microsoft.com/office/drawing/2014/main" id="{11FE8E30-E256-AD26-B6A7-A88BC0F94BE2}"/>
              </a:ext>
            </a:extLst>
          </p:cNvPr>
          <p:cNvSpPr txBox="1"/>
          <p:nvPr/>
        </p:nvSpPr>
        <p:spPr>
          <a:xfrm>
            <a:off x="3651000" y="1723119"/>
            <a:ext cx="907874"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PUT</a:t>
            </a:r>
          </a:p>
          <a:p>
            <a:pPr algn="ctr"/>
            <a:r>
              <a:rPr kumimoji="1" lang="en-US" altLang="zh-CN" sz="1400" b="1" dirty="0">
                <a:latin typeface="Arial" panose="020B0604020202020204" pitchFamily="34" charset="0"/>
                <a:cs typeface="Arial" panose="020B0604020202020204" pitchFamily="34" charset="0"/>
              </a:rPr>
              <a:t>(key, v2)</a:t>
            </a:r>
            <a:endParaRPr lang="en-CN" sz="1400" b="1" dirty="0"/>
          </a:p>
        </p:txBody>
      </p:sp>
      <p:sp>
        <p:nvSpPr>
          <p:cNvPr id="91" name="TextBox 19">
            <a:extLst>
              <a:ext uri="{FF2B5EF4-FFF2-40B4-BE49-F238E27FC236}">
                <a16:creationId xmlns:a16="http://schemas.microsoft.com/office/drawing/2014/main" id="{64392EA8-CF76-4494-6359-B285BFFD0EA9}"/>
              </a:ext>
            </a:extLst>
          </p:cNvPr>
          <p:cNvSpPr txBox="1"/>
          <p:nvPr/>
        </p:nvSpPr>
        <p:spPr>
          <a:xfrm>
            <a:off x="4558872" y="2407471"/>
            <a:ext cx="1121568"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v2=</a:t>
            </a:r>
          </a:p>
          <a:p>
            <a:pPr algn="ctr"/>
            <a:r>
              <a:rPr kumimoji="1" lang="en-US" altLang="zh-CN" sz="1400" b="1" dirty="0">
                <a:latin typeface="Arial" panose="020B0604020202020204" pitchFamily="34" charset="0"/>
                <a:cs typeface="Arial" panose="020B0604020202020204" pitchFamily="34" charset="0"/>
              </a:rPr>
              <a:t>GET(key)</a:t>
            </a:r>
            <a:endParaRPr lang="en-CN" sz="1400" b="1" dirty="0"/>
          </a:p>
        </p:txBody>
      </p:sp>
      <p:sp>
        <p:nvSpPr>
          <p:cNvPr id="92" name="TextBox 19">
            <a:extLst>
              <a:ext uri="{FF2B5EF4-FFF2-40B4-BE49-F238E27FC236}">
                <a16:creationId xmlns:a16="http://schemas.microsoft.com/office/drawing/2014/main" id="{9F0CFF77-1F21-2A7C-1F2D-35D85E962934}"/>
              </a:ext>
            </a:extLst>
          </p:cNvPr>
          <p:cNvSpPr txBox="1"/>
          <p:nvPr/>
        </p:nvSpPr>
        <p:spPr>
          <a:xfrm>
            <a:off x="215932" y="1820136"/>
            <a:ext cx="1502901" cy="307777"/>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User</a:t>
            </a:r>
            <a:endParaRPr lang="en-CN" sz="1400" b="1" dirty="0"/>
          </a:p>
        </p:txBody>
      </p:sp>
      <p:sp>
        <p:nvSpPr>
          <p:cNvPr id="93" name="TextBox 19">
            <a:extLst>
              <a:ext uri="{FF2B5EF4-FFF2-40B4-BE49-F238E27FC236}">
                <a16:creationId xmlns:a16="http://schemas.microsoft.com/office/drawing/2014/main" id="{1259076F-0EED-B6FC-A938-FA98D2A505AF}"/>
              </a:ext>
            </a:extLst>
          </p:cNvPr>
          <p:cNvSpPr txBox="1"/>
          <p:nvPr/>
        </p:nvSpPr>
        <p:spPr>
          <a:xfrm>
            <a:off x="215932" y="3071224"/>
            <a:ext cx="1502901"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Replication</a:t>
            </a:r>
          </a:p>
          <a:p>
            <a:pPr algn="ctr"/>
            <a:r>
              <a:rPr kumimoji="1" lang="en-US" sz="1400" b="1" dirty="0">
                <a:latin typeface="Arial" panose="020B0604020202020204" pitchFamily="34" charset="0"/>
                <a:cs typeface="Arial" panose="020B0604020202020204" pitchFamily="34" charset="0"/>
              </a:rPr>
              <a:t>Task </a:t>
            </a:r>
            <a:r>
              <a:rPr kumimoji="1" lang="en-US" altLang="zh-CN" sz="1400" b="1" dirty="0">
                <a:latin typeface="Arial" panose="020B0604020202020204" pitchFamily="34" charset="0"/>
                <a:cs typeface="Arial" panose="020B0604020202020204" pitchFamily="34" charset="0"/>
              </a:rPr>
              <a:t>v1</a:t>
            </a:r>
            <a:endParaRPr lang="en-CN" sz="1400" b="1" dirty="0"/>
          </a:p>
        </p:txBody>
      </p:sp>
      <p:sp>
        <p:nvSpPr>
          <p:cNvPr id="94" name="TextBox 19">
            <a:extLst>
              <a:ext uri="{FF2B5EF4-FFF2-40B4-BE49-F238E27FC236}">
                <a16:creationId xmlns:a16="http://schemas.microsoft.com/office/drawing/2014/main" id="{EB655753-1B89-B7FF-D38E-44B63103539D}"/>
              </a:ext>
            </a:extLst>
          </p:cNvPr>
          <p:cNvSpPr txBox="1"/>
          <p:nvPr/>
        </p:nvSpPr>
        <p:spPr>
          <a:xfrm>
            <a:off x="213146" y="2394905"/>
            <a:ext cx="1502901"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Replication</a:t>
            </a:r>
          </a:p>
          <a:p>
            <a:pPr algn="ctr"/>
            <a:r>
              <a:rPr kumimoji="1" lang="en-US" sz="1400" b="1" dirty="0">
                <a:latin typeface="Arial" panose="020B0604020202020204" pitchFamily="34" charset="0"/>
                <a:cs typeface="Arial" panose="020B0604020202020204" pitchFamily="34" charset="0"/>
              </a:rPr>
              <a:t>Task </a:t>
            </a:r>
            <a:r>
              <a:rPr kumimoji="1" lang="en-US" altLang="zh-CN" sz="1400" b="1" dirty="0">
                <a:latin typeface="Arial" panose="020B0604020202020204" pitchFamily="34" charset="0"/>
                <a:cs typeface="Arial" panose="020B0604020202020204" pitchFamily="34" charset="0"/>
              </a:rPr>
              <a:t>v2</a:t>
            </a:r>
            <a:endParaRPr lang="en-CN" sz="1400" b="1" dirty="0"/>
          </a:p>
        </p:txBody>
      </p:sp>
      <p:sp>
        <p:nvSpPr>
          <p:cNvPr id="95" name="TextBox 19">
            <a:extLst>
              <a:ext uri="{FF2B5EF4-FFF2-40B4-BE49-F238E27FC236}">
                <a16:creationId xmlns:a16="http://schemas.microsoft.com/office/drawing/2014/main" id="{838DFA02-F9F6-CA45-D43E-0E97050630E6}"/>
              </a:ext>
            </a:extLst>
          </p:cNvPr>
          <p:cNvSpPr txBox="1"/>
          <p:nvPr/>
        </p:nvSpPr>
        <p:spPr>
          <a:xfrm>
            <a:off x="2434065" y="2405606"/>
            <a:ext cx="760585" cy="307777"/>
          </a:xfrm>
          <a:prstGeom prst="rect">
            <a:avLst/>
          </a:prstGeom>
          <a:noFill/>
        </p:spPr>
        <p:txBody>
          <a:bodyPr wrap="square">
            <a:spAutoFit/>
          </a:bodyPr>
          <a:lstStyle/>
          <a:p>
            <a:pPr algn="ctr"/>
            <a:r>
              <a:rPr lang="en-US" altLang="zh-CN" sz="1400" dirty="0">
                <a:latin typeface="Arial" panose="020B0604020202020204" pitchFamily="34" charset="0"/>
                <a:cs typeface="Arial" panose="020B0604020202020204" pitchFamily="34" charset="0"/>
              </a:rPr>
              <a:t>event</a:t>
            </a:r>
            <a:endParaRPr lang="en-CN" sz="1400" dirty="0">
              <a:latin typeface="Arial" panose="020B0604020202020204" pitchFamily="34" charset="0"/>
              <a:cs typeface="Arial" panose="020B0604020202020204" pitchFamily="34" charset="0"/>
            </a:endParaRPr>
          </a:p>
        </p:txBody>
      </p:sp>
      <p:sp>
        <p:nvSpPr>
          <p:cNvPr id="96" name="TextBox 19">
            <a:extLst>
              <a:ext uri="{FF2B5EF4-FFF2-40B4-BE49-F238E27FC236}">
                <a16:creationId xmlns:a16="http://schemas.microsoft.com/office/drawing/2014/main" id="{37FE2037-CD9F-3EFA-2407-BF1A8A2FC7F1}"/>
              </a:ext>
            </a:extLst>
          </p:cNvPr>
          <p:cNvSpPr txBox="1"/>
          <p:nvPr/>
        </p:nvSpPr>
        <p:spPr>
          <a:xfrm>
            <a:off x="4454175" y="2094465"/>
            <a:ext cx="760585" cy="307777"/>
          </a:xfrm>
          <a:prstGeom prst="rect">
            <a:avLst/>
          </a:prstGeom>
          <a:noFill/>
        </p:spPr>
        <p:txBody>
          <a:bodyPr wrap="square">
            <a:spAutoFit/>
          </a:bodyPr>
          <a:lstStyle/>
          <a:p>
            <a:pPr algn="ctr"/>
            <a:r>
              <a:rPr lang="en-US" altLang="zh-CN" sz="1400" dirty="0">
                <a:latin typeface="Arial" panose="020B0604020202020204" pitchFamily="34" charset="0"/>
                <a:cs typeface="Arial" panose="020B0604020202020204" pitchFamily="34" charset="0"/>
              </a:rPr>
              <a:t>event</a:t>
            </a:r>
            <a:endParaRPr lang="en-CN" sz="1400" dirty="0">
              <a:latin typeface="Arial" panose="020B0604020202020204" pitchFamily="34" charset="0"/>
              <a:cs typeface="Arial" panose="020B0604020202020204" pitchFamily="34" charset="0"/>
            </a:endParaRPr>
          </a:p>
        </p:txBody>
      </p:sp>
      <p:sp>
        <p:nvSpPr>
          <p:cNvPr id="97" name="TextBox 19">
            <a:extLst>
              <a:ext uri="{FF2B5EF4-FFF2-40B4-BE49-F238E27FC236}">
                <a16:creationId xmlns:a16="http://schemas.microsoft.com/office/drawing/2014/main" id="{C42AE9C4-1B66-266C-B9A7-C6FCF2FB3D96}"/>
              </a:ext>
            </a:extLst>
          </p:cNvPr>
          <p:cNvSpPr txBox="1"/>
          <p:nvPr/>
        </p:nvSpPr>
        <p:spPr>
          <a:xfrm>
            <a:off x="5542803" y="2398244"/>
            <a:ext cx="1333034"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PUT-remote</a:t>
            </a:r>
          </a:p>
          <a:p>
            <a:pPr algn="ctr"/>
            <a:r>
              <a:rPr kumimoji="1" lang="en-US" altLang="zh-CN" sz="1400" b="1" dirty="0">
                <a:latin typeface="Arial" panose="020B0604020202020204" pitchFamily="34" charset="0"/>
                <a:cs typeface="Arial" panose="020B0604020202020204" pitchFamily="34" charset="0"/>
              </a:rPr>
              <a:t>(key, v2)</a:t>
            </a:r>
            <a:endParaRPr lang="en-CN" sz="1400" b="1" dirty="0"/>
          </a:p>
        </p:txBody>
      </p:sp>
      <p:sp>
        <p:nvSpPr>
          <p:cNvPr id="98" name="TextBox 19">
            <a:extLst>
              <a:ext uri="{FF2B5EF4-FFF2-40B4-BE49-F238E27FC236}">
                <a16:creationId xmlns:a16="http://schemas.microsoft.com/office/drawing/2014/main" id="{782A7543-5933-45D0-BAF5-0CB55CFD1D82}"/>
              </a:ext>
            </a:extLst>
          </p:cNvPr>
          <p:cNvSpPr txBox="1"/>
          <p:nvPr/>
        </p:nvSpPr>
        <p:spPr>
          <a:xfrm>
            <a:off x="2670690" y="3070404"/>
            <a:ext cx="968762" cy="523220"/>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v1=</a:t>
            </a:r>
          </a:p>
          <a:p>
            <a:pPr algn="ctr"/>
            <a:r>
              <a:rPr kumimoji="1" lang="en-US" altLang="zh-CN" sz="1400" b="1" dirty="0">
                <a:latin typeface="Arial" panose="020B0604020202020204" pitchFamily="34" charset="0"/>
                <a:cs typeface="Arial" panose="020B0604020202020204" pitchFamily="34" charset="0"/>
              </a:rPr>
              <a:t>GET(key)</a:t>
            </a:r>
            <a:endParaRPr lang="en-CN" sz="1400" b="1" dirty="0"/>
          </a:p>
        </p:txBody>
      </p:sp>
      <p:cxnSp>
        <p:nvCxnSpPr>
          <p:cNvPr id="121" name="直接箭头连接符 57">
            <a:extLst>
              <a:ext uri="{FF2B5EF4-FFF2-40B4-BE49-F238E27FC236}">
                <a16:creationId xmlns:a16="http://schemas.microsoft.com/office/drawing/2014/main" id="{A32A2028-9370-873F-373C-81ADF66AE262}"/>
              </a:ext>
            </a:extLst>
          </p:cNvPr>
          <p:cNvCxnSpPr>
            <a:cxnSpLocks/>
          </p:cNvCxnSpPr>
          <p:nvPr/>
        </p:nvCxnSpPr>
        <p:spPr>
          <a:xfrm>
            <a:off x="456366" y="6426744"/>
            <a:ext cx="795972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9">
            <a:extLst>
              <a:ext uri="{FF2B5EF4-FFF2-40B4-BE49-F238E27FC236}">
                <a16:creationId xmlns:a16="http://schemas.microsoft.com/office/drawing/2014/main" id="{0D844475-9F0F-201C-25B1-4DDF3EE8C6F0}"/>
              </a:ext>
            </a:extLst>
          </p:cNvPr>
          <p:cNvSpPr txBox="1"/>
          <p:nvPr/>
        </p:nvSpPr>
        <p:spPr>
          <a:xfrm>
            <a:off x="3519913" y="6449460"/>
            <a:ext cx="1496800" cy="307777"/>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Time</a:t>
            </a:r>
            <a:endParaRPr lang="en-CN" sz="1400" b="1" dirty="0"/>
          </a:p>
        </p:txBody>
      </p:sp>
      <p:sp>
        <p:nvSpPr>
          <p:cNvPr id="123" name="矩形 17">
            <a:extLst>
              <a:ext uri="{FF2B5EF4-FFF2-40B4-BE49-F238E27FC236}">
                <a16:creationId xmlns:a16="http://schemas.microsoft.com/office/drawing/2014/main" id="{D52B277B-A771-ACFB-7F63-6B7CC9F6E4A8}"/>
              </a:ext>
            </a:extLst>
          </p:cNvPr>
          <p:cNvSpPr/>
          <p:nvPr/>
        </p:nvSpPr>
        <p:spPr>
          <a:xfrm>
            <a:off x="530914" y="4328534"/>
            <a:ext cx="757496" cy="488115"/>
          </a:xfrm>
          <a:prstGeom prst="rect">
            <a:avLst/>
          </a:prstGeom>
          <a:solidFill>
            <a:srgbClr val="B5C7E7"/>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124" name="矩形 17">
            <a:extLst>
              <a:ext uri="{FF2B5EF4-FFF2-40B4-BE49-F238E27FC236}">
                <a16:creationId xmlns:a16="http://schemas.microsoft.com/office/drawing/2014/main" id="{0240D215-16D9-531A-F240-585EAC649118}"/>
              </a:ext>
            </a:extLst>
          </p:cNvPr>
          <p:cNvSpPr/>
          <p:nvPr/>
        </p:nvSpPr>
        <p:spPr>
          <a:xfrm>
            <a:off x="4558874" y="4330928"/>
            <a:ext cx="757496" cy="488115"/>
          </a:xfrm>
          <a:prstGeom prst="rect">
            <a:avLst/>
          </a:prstGeom>
          <a:solidFill>
            <a:srgbClr val="C5E0B4"/>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125" name="矩形 17">
            <a:extLst>
              <a:ext uri="{FF2B5EF4-FFF2-40B4-BE49-F238E27FC236}">
                <a16:creationId xmlns:a16="http://schemas.microsoft.com/office/drawing/2014/main" id="{DCAB29B4-20A3-D679-4DAF-BDABB5A619D8}"/>
              </a:ext>
            </a:extLst>
          </p:cNvPr>
          <p:cNvSpPr/>
          <p:nvPr/>
        </p:nvSpPr>
        <p:spPr>
          <a:xfrm>
            <a:off x="1526480" y="5331133"/>
            <a:ext cx="1205381" cy="488115"/>
          </a:xfrm>
          <a:prstGeom prst="rect">
            <a:avLst/>
          </a:prstGeom>
          <a:solidFill>
            <a:srgbClr val="B5C7E7"/>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cxnSp>
        <p:nvCxnSpPr>
          <p:cNvPr id="126" name="连接符: 曲线 62">
            <a:extLst>
              <a:ext uri="{FF2B5EF4-FFF2-40B4-BE49-F238E27FC236}">
                <a16:creationId xmlns:a16="http://schemas.microsoft.com/office/drawing/2014/main" id="{1863A4E4-B0F4-0B5E-B963-63ACCE8B7D16}"/>
              </a:ext>
            </a:extLst>
          </p:cNvPr>
          <p:cNvCxnSpPr>
            <a:cxnSpLocks/>
            <a:stCxn id="123" idx="3"/>
            <a:endCxn id="125" idx="1"/>
          </p:cNvCxnSpPr>
          <p:nvPr/>
        </p:nvCxnSpPr>
        <p:spPr>
          <a:xfrm>
            <a:off x="1288411" y="4572591"/>
            <a:ext cx="238069" cy="1002599"/>
          </a:xfrm>
          <a:prstGeom prst="curvedConnector3">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7" name="TextBox 19">
            <a:extLst>
              <a:ext uri="{FF2B5EF4-FFF2-40B4-BE49-F238E27FC236}">
                <a16:creationId xmlns:a16="http://schemas.microsoft.com/office/drawing/2014/main" id="{14C0E7DD-746E-21EA-1BEF-FCFF84177866}"/>
              </a:ext>
            </a:extLst>
          </p:cNvPr>
          <p:cNvSpPr txBox="1"/>
          <p:nvPr/>
        </p:nvSpPr>
        <p:spPr>
          <a:xfrm>
            <a:off x="462377" y="4325999"/>
            <a:ext cx="904188" cy="522985"/>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PUT</a:t>
            </a:r>
          </a:p>
          <a:p>
            <a:pPr algn="ctr"/>
            <a:r>
              <a:rPr kumimoji="1" lang="en-US" altLang="zh-CN" sz="1400" b="1" dirty="0">
                <a:latin typeface="Arial" panose="020B0604020202020204" pitchFamily="34" charset="0"/>
                <a:cs typeface="Arial" panose="020B0604020202020204" pitchFamily="34" charset="0"/>
              </a:rPr>
              <a:t>(key, v1)</a:t>
            </a:r>
            <a:endParaRPr lang="en-CN" sz="1400" b="1" dirty="0"/>
          </a:p>
        </p:txBody>
      </p:sp>
      <p:sp>
        <p:nvSpPr>
          <p:cNvPr id="128" name="TextBox 19">
            <a:extLst>
              <a:ext uri="{FF2B5EF4-FFF2-40B4-BE49-F238E27FC236}">
                <a16:creationId xmlns:a16="http://schemas.microsoft.com/office/drawing/2014/main" id="{09F14FAB-123B-1C0B-EB6A-1CD8EC59F390}"/>
              </a:ext>
            </a:extLst>
          </p:cNvPr>
          <p:cNvSpPr txBox="1"/>
          <p:nvPr/>
        </p:nvSpPr>
        <p:spPr>
          <a:xfrm>
            <a:off x="4490336" y="4328393"/>
            <a:ext cx="904188" cy="522985"/>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PUT</a:t>
            </a:r>
          </a:p>
          <a:p>
            <a:pPr algn="ctr"/>
            <a:r>
              <a:rPr kumimoji="1" lang="en-US" altLang="zh-CN" sz="1400" b="1" dirty="0">
                <a:latin typeface="Arial" panose="020B0604020202020204" pitchFamily="34" charset="0"/>
                <a:cs typeface="Arial" panose="020B0604020202020204" pitchFamily="34" charset="0"/>
              </a:rPr>
              <a:t>(key, v2)</a:t>
            </a:r>
            <a:endParaRPr lang="en-CN" sz="1400" b="1" dirty="0"/>
          </a:p>
        </p:txBody>
      </p:sp>
      <p:sp>
        <p:nvSpPr>
          <p:cNvPr id="129" name="TextBox 19">
            <a:extLst>
              <a:ext uri="{FF2B5EF4-FFF2-40B4-BE49-F238E27FC236}">
                <a16:creationId xmlns:a16="http://schemas.microsoft.com/office/drawing/2014/main" id="{2428396A-06A8-46AC-59EE-CAC8662E7833}"/>
              </a:ext>
            </a:extLst>
          </p:cNvPr>
          <p:cNvSpPr txBox="1"/>
          <p:nvPr/>
        </p:nvSpPr>
        <p:spPr>
          <a:xfrm>
            <a:off x="1325684" y="4736799"/>
            <a:ext cx="757497" cy="307777"/>
          </a:xfrm>
          <a:prstGeom prst="rect">
            <a:avLst/>
          </a:prstGeom>
          <a:noFill/>
        </p:spPr>
        <p:txBody>
          <a:bodyPr wrap="square">
            <a:spAutoFit/>
          </a:bodyPr>
          <a:lstStyle/>
          <a:p>
            <a:pPr algn="ctr"/>
            <a:r>
              <a:rPr lang="en-US" altLang="zh-CN" sz="1400" dirty="0">
                <a:latin typeface="Arial" panose="020B0604020202020204" pitchFamily="34" charset="0"/>
                <a:cs typeface="Arial" panose="020B0604020202020204" pitchFamily="34" charset="0"/>
              </a:rPr>
              <a:t>event</a:t>
            </a:r>
            <a:endParaRPr lang="en-CN" sz="1400" dirty="0">
              <a:latin typeface="Arial" panose="020B0604020202020204" pitchFamily="34" charset="0"/>
              <a:cs typeface="Arial" panose="020B0604020202020204" pitchFamily="34" charset="0"/>
            </a:endParaRPr>
          </a:p>
        </p:txBody>
      </p:sp>
      <p:sp>
        <p:nvSpPr>
          <p:cNvPr id="130" name="矩形 17">
            <a:extLst>
              <a:ext uri="{FF2B5EF4-FFF2-40B4-BE49-F238E27FC236}">
                <a16:creationId xmlns:a16="http://schemas.microsoft.com/office/drawing/2014/main" id="{89716BFB-A034-D1FA-95E2-C9F94A89D3E6}"/>
              </a:ext>
            </a:extLst>
          </p:cNvPr>
          <p:cNvSpPr/>
          <p:nvPr/>
        </p:nvSpPr>
        <p:spPr>
          <a:xfrm>
            <a:off x="3171929" y="5092614"/>
            <a:ext cx="1251678" cy="488115"/>
          </a:xfrm>
          <a:prstGeom prst="rect">
            <a:avLst/>
          </a:prstGeom>
          <a:solidFill>
            <a:srgbClr val="B5C7E7"/>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cxnSp>
        <p:nvCxnSpPr>
          <p:cNvPr id="131" name="连接符: 曲线 73">
            <a:extLst>
              <a:ext uri="{FF2B5EF4-FFF2-40B4-BE49-F238E27FC236}">
                <a16:creationId xmlns:a16="http://schemas.microsoft.com/office/drawing/2014/main" id="{2EDFC482-601C-102F-86B9-D06FC142CE6E}"/>
              </a:ext>
            </a:extLst>
          </p:cNvPr>
          <p:cNvCxnSpPr>
            <a:cxnSpLocks/>
            <a:stCxn id="125" idx="3"/>
            <a:endCxn id="130" idx="1"/>
          </p:cNvCxnSpPr>
          <p:nvPr/>
        </p:nvCxnSpPr>
        <p:spPr>
          <a:xfrm flipV="1">
            <a:off x="2731861" y="5336671"/>
            <a:ext cx="440067" cy="238519"/>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连接符: 曲线 76">
            <a:extLst>
              <a:ext uri="{FF2B5EF4-FFF2-40B4-BE49-F238E27FC236}">
                <a16:creationId xmlns:a16="http://schemas.microsoft.com/office/drawing/2014/main" id="{6A8C5689-0A07-C8F6-153A-60411AB9A32D}"/>
              </a:ext>
            </a:extLst>
          </p:cNvPr>
          <p:cNvCxnSpPr>
            <a:cxnSpLocks/>
            <a:stCxn id="125" idx="3"/>
            <a:endCxn id="138" idx="1"/>
          </p:cNvCxnSpPr>
          <p:nvPr/>
        </p:nvCxnSpPr>
        <p:spPr>
          <a:xfrm>
            <a:off x="2731861" y="5575190"/>
            <a:ext cx="2693061" cy="487107"/>
          </a:xfrm>
          <a:prstGeom prst="curvedConnector3">
            <a:avLst>
              <a:gd name="adj1" fmla="val 28272"/>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9">
            <a:extLst>
              <a:ext uri="{FF2B5EF4-FFF2-40B4-BE49-F238E27FC236}">
                <a16:creationId xmlns:a16="http://schemas.microsoft.com/office/drawing/2014/main" id="{A12AB9B0-B0BD-029B-562D-66AFB8444523}"/>
              </a:ext>
            </a:extLst>
          </p:cNvPr>
          <p:cNvSpPr txBox="1"/>
          <p:nvPr/>
        </p:nvSpPr>
        <p:spPr>
          <a:xfrm>
            <a:off x="1445320" y="5436500"/>
            <a:ext cx="1356273" cy="307777"/>
          </a:xfrm>
          <a:prstGeom prst="rect">
            <a:avLst/>
          </a:prstGeom>
          <a:noFill/>
        </p:spPr>
        <p:txBody>
          <a:bodyPr wrap="square">
            <a:spAutoFit/>
          </a:bodyPr>
          <a:lstStyle/>
          <a:p>
            <a:pPr algn="ctr"/>
            <a:r>
              <a:rPr kumimoji="1" lang="en-US" sz="1400" b="1" dirty="0">
                <a:latin typeface="Arial" panose="020B0604020202020204" pitchFamily="34" charset="0"/>
                <a:cs typeface="Arial" panose="020B0604020202020204" pitchFamily="34" charset="0"/>
              </a:rPr>
              <a:t>Orchestrator</a:t>
            </a:r>
            <a:endParaRPr lang="en-CN" sz="1400" b="1" dirty="0"/>
          </a:p>
        </p:txBody>
      </p:sp>
      <p:sp>
        <p:nvSpPr>
          <p:cNvPr id="134" name="矩形 17">
            <a:extLst>
              <a:ext uri="{FF2B5EF4-FFF2-40B4-BE49-F238E27FC236}">
                <a16:creationId xmlns:a16="http://schemas.microsoft.com/office/drawing/2014/main" id="{25A31DD7-A98F-CF90-E4EB-230CE40E7737}"/>
              </a:ext>
            </a:extLst>
          </p:cNvPr>
          <p:cNvSpPr/>
          <p:nvPr/>
        </p:nvSpPr>
        <p:spPr>
          <a:xfrm>
            <a:off x="4423607" y="5092614"/>
            <a:ext cx="1496800" cy="488115"/>
          </a:xfrm>
          <a:prstGeom prst="rect">
            <a:avLst/>
          </a:prstGeom>
          <a:solidFill>
            <a:srgbClr val="B5C7E7"/>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135" name="TextBox 19">
            <a:extLst>
              <a:ext uri="{FF2B5EF4-FFF2-40B4-BE49-F238E27FC236}">
                <a16:creationId xmlns:a16="http://schemas.microsoft.com/office/drawing/2014/main" id="{BF33D350-64DA-4D07-615C-424FBB332D75}"/>
              </a:ext>
            </a:extLst>
          </p:cNvPr>
          <p:cNvSpPr txBox="1"/>
          <p:nvPr/>
        </p:nvSpPr>
        <p:spPr>
          <a:xfrm>
            <a:off x="2693081" y="5603943"/>
            <a:ext cx="757497" cy="307777"/>
          </a:xfrm>
          <a:prstGeom prst="rect">
            <a:avLst/>
          </a:prstGeom>
          <a:noFill/>
        </p:spPr>
        <p:txBody>
          <a:bodyPr wrap="square">
            <a:spAutoFit/>
          </a:bodyPr>
          <a:lstStyle/>
          <a:p>
            <a:pPr algn="ctr"/>
            <a:r>
              <a:rPr lang="en-US" altLang="zh-CN" sz="1400" dirty="0">
                <a:latin typeface="Arial" panose="020B0604020202020204" pitchFamily="34" charset="0"/>
                <a:cs typeface="Arial" panose="020B0604020202020204" pitchFamily="34" charset="0"/>
              </a:rPr>
              <a:t>invoke</a:t>
            </a:r>
            <a:endParaRPr lang="en-CN" sz="1400" dirty="0">
              <a:latin typeface="Arial" panose="020B0604020202020204" pitchFamily="34" charset="0"/>
              <a:cs typeface="Arial" panose="020B0604020202020204" pitchFamily="34" charset="0"/>
            </a:endParaRPr>
          </a:p>
        </p:txBody>
      </p:sp>
      <p:sp>
        <p:nvSpPr>
          <p:cNvPr id="136" name="TextBox 19">
            <a:extLst>
              <a:ext uri="{FF2B5EF4-FFF2-40B4-BE49-F238E27FC236}">
                <a16:creationId xmlns:a16="http://schemas.microsoft.com/office/drawing/2014/main" id="{BB663D2A-2BE2-3BE6-7EF3-FE24102EB13A}"/>
              </a:ext>
            </a:extLst>
          </p:cNvPr>
          <p:cNvSpPr txBox="1"/>
          <p:nvPr/>
        </p:nvSpPr>
        <p:spPr>
          <a:xfrm>
            <a:off x="3147881" y="5084400"/>
            <a:ext cx="1323818" cy="522985"/>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v1_p1=</a:t>
            </a:r>
          </a:p>
          <a:p>
            <a:pPr algn="ctr"/>
            <a:r>
              <a:rPr kumimoji="1" lang="en-US" altLang="zh-CN" sz="1400" b="1" dirty="0">
                <a:latin typeface="Arial" panose="020B0604020202020204" pitchFamily="34" charset="0"/>
                <a:cs typeface="Arial" panose="020B0604020202020204" pitchFamily="34" charset="0"/>
              </a:rPr>
              <a:t>GET(key, p1)</a:t>
            </a:r>
            <a:endParaRPr lang="en-CN" sz="1400" b="1" dirty="0"/>
          </a:p>
        </p:txBody>
      </p:sp>
      <p:sp>
        <p:nvSpPr>
          <p:cNvPr id="137" name="TextBox 19">
            <a:extLst>
              <a:ext uri="{FF2B5EF4-FFF2-40B4-BE49-F238E27FC236}">
                <a16:creationId xmlns:a16="http://schemas.microsoft.com/office/drawing/2014/main" id="{6F663EC2-F995-24DA-7B7C-41E8452BC951}"/>
              </a:ext>
            </a:extLst>
          </p:cNvPr>
          <p:cNvSpPr txBox="1"/>
          <p:nvPr/>
        </p:nvSpPr>
        <p:spPr>
          <a:xfrm>
            <a:off x="4407371" y="5084400"/>
            <a:ext cx="1536897" cy="522985"/>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PUT-remote</a:t>
            </a:r>
          </a:p>
          <a:p>
            <a:pPr algn="ctr"/>
            <a:r>
              <a:rPr kumimoji="1" lang="en-US" altLang="zh-CN" sz="1400" b="1" dirty="0">
                <a:latin typeface="Arial" panose="020B0604020202020204" pitchFamily="34" charset="0"/>
                <a:cs typeface="Arial" panose="020B0604020202020204" pitchFamily="34" charset="0"/>
              </a:rPr>
              <a:t>(key, p1, v1_p1)</a:t>
            </a:r>
            <a:endParaRPr lang="en-CN" sz="1400" b="1" dirty="0"/>
          </a:p>
        </p:txBody>
      </p:sp>
      <p:sp>
        <p:nvSpPr>
          <p:cNvPr id="138" name="矩形 17">
            <a:extLst>
              <a:ext uri="{FF2B5EF4-FFF2-40B4-BE49-F238E27FC236}">
                <a16:creationId xmlns:a16="http://schemas.microsoft.com/office/drawing/2014/main" id="{438AB6FF-611B-B0D9-5063-9A6CFDDBB59E}"/>
              </a:ext>
            </a:extLst>
          </p:cNvPr>
          <p:cNvSpPr/>
          <p:nvPr/>
        </p:nvSpPr>
        <p:spPr>
          <a:xfrm>
            <a:off x="5424922" y="5818240"/>
            <a:ext cx="1251678" cy="488115"/>
          </a:xfrm>
          <a:prstGeom prst="rect">
            <a:avLst/>
          </a:prstGeom>
          <a:solidFill>
            <a:srgbClr val="B5C7E7"/>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139" name="矩形 17">
            <a:extLst>
              <a:ext uri="{FF2B5EF4-FFF2-40B4-BE49-F238E27FC236}">
                <a16:creationId xmlns:a16="http://schemas.microsoft.com/office/drawing/2014/main" id="{DC4F7A0F-D8A5-E700-48AD-47C50106E7C3}"/>
              </a:ext>
            </a:extLst>
          </p:cNvPr>
          <p:cNvSpPr/>
          <p:nvPr/>
        </p:nvSpPr>
        <p:spPr>
          <a:xfrm>
            <a:off x="6676600" y="5818240"/>
            <a:ext cx="1496800" cy="488115"/>
          </a:xfrm>
          <a:prstGeom prst="rect">
            <a:avLst/>
          </a:prstGeom>
          <a:solidFill>
            <a:srgbClr val="B5C7E7"/>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200" b="1" dirty="0">
              <a:latin typeface="Arial" panose="020B0604020202020204" pitchFamily="34" charset="0"/>
              <a:cs typeface="Arial" panose="020B0604020202020204" pitchFamily="34" charset="0"/>
            </a:endParaRPr>
          </a:p>
        </p:txBody>
      </p:sp>
      <p:sp>
        <p:nvSpPr>
          <p:cNvPr id="140" name="TextBox 19">
            <a:extLst>
              <a:ext uri="{FF2B5EF4-FFF2-40B4-BE49-F238E27FC236}">
                <a16:creationId xmlns:a16="http://schemas.microsoft.com/office/drawing/2014/main" id="{EB3557B2-0B24-2193-891A-2186D12DDFCB}"/>
              </a:ext>
            </a:extLst>
          </p:cNvPr>
          <p:cNvSpPr txBox="1"/>
          <p:nvPr/>
        </p:nvSpPr>
        <p:spPr>
          <a:xfrm>
            <a:off x="5400874" y="5810027"/>
            <a:ext cx="1323818" cy="522985"/>
          </a:xfrm>
          <a:prstGeom prst="rect">
            <a:avLst/>
          </a:prstGeom>
          <a:noFill/>
        </p:spPr>
        <p:txBody>
          <a:bodyPr wrap="square">
            <a:spAutoFit/>
          </a:bodyPr>
          <a:lstStyle/>
          <a:p>
            <a:pPr algn="ctr"/>
            <a:r>
              <a:rPr kumimoji="1" lang="en-US" altLang="zh-CN" sz="1400" b="1" dirty="0">
                <a:solidFill>
                  <a:srgbClr val="FF0000"/>
                </a:solidFill>
                <a:latin typeface="Arial" panose="020B0604020202020204" pitchFamily="34" charset="0"/>
                <a:cs typeface="Arial" panose="020B0604020202020204" pitchFamily="34" charset="0"/>
              </a:rPr>
              <a:t>v2_p2</a:t>
            </a:r>
            <a:r>
              <a:rPr kumimoji="1" lang="en-US" altLang="zh-CN" sz="1400" b="1" dirty="0">
                <a:latin typeface="Arial" panose="020B0604020202020204" pitchFamily="34" charset="0"/>
                <a:cs typeface="Arial" panose="020B0604020202020204" pitchFamily="34" charset="0"/>
              </a:rPr>
              <a:t>=</a:t>
            </a:r>
          </a:p>
          <a:p>
            <a:pPr algn="ctr"/>
            <a:r>
              <a:rPr kumimoji="1" lang="en-US" altLang="zh-CN" sz="1400" b="1" dirty="0">
                <a:latin typeface="Arial" panose="020B0604020202020204" pitchFamily="34" charset="0"/>
                <a:cs typeface="Arial" panose="020B0604020202020204" pitchFamily="34" charset="0"/>
              </a:rPr>
              <a:t>GET(key, p2)</a:t>
            </a:r>
            <a:endParaRPr lang="en-CN" sz="1400" b="1" dirty="0"/>
          </a:p>
        </p:txBody>
      </p:sp>
      <p:sp>
        <p:nvSpPr>
          <p:cNvPr id="141" name="TextBox 19">
            <a:extLst>
              <a:ext uri="{FF2B5EF4-FFF2-40B4-BE49-F238E27FC236}">
                <a16:creationId xmlns:a16="http://schemas.microsoft.com/office/drawing/2014/main" id="{04780D9D-07DE-B4D8-429F-C86888238E12}"/>
              </a:ext>
            </a:extLst>
          </p:cNvPr>
          <p:cNvSpPr txBox="1"/>
          <p:nvPr/>
        </p:nvSpPr>
        <p:spPr>
          <a:xfrm>
            <a:off x="6660364" y="5810027"/>
            <a:ext cx="1536897" cy="522985"/>
          </a:xfrm>
          <a:prstGeom prst="rect">
            <a:avLst/>
          </a:prstGeom>
          <a:noFill/>
        </p:spPr>
        <p:txBody>
          <a:bodyPr wrap="square">
            <a:spAutoFit/>
          </a:bodyPr>
          <a:lstStyle/>
          <a:p>
            <a:pPr algn="ctr"/>
            <a:r>
              <a:rPr kumimoji="1" lang="en-US" altLang="zh-CN" sz="1400" b="1" dirty="0">
                <a:latin typeface="Arial" panose="020B0604020202020204" pitchFamily="34" charset="0"/>
                <a:cs typeface="Arial" panose="020B0604020202020204" pitchFamily="34" charset="0"/>
              </a:rPr>
              <a:t>PUT-remote</a:t>
            </a:r>
          </a:p>
          <a:p>
            <a:pPr algn="ctr"/>
            <a:r>
              <a:rPr kumimoji="1" lang="en-US" altLang="zh-CN" sz="1400" b="1" dirty="0">
                <a:latin typeface="Arial" panose="020B0604020202020204" pitchFamily="34" charset="0"/>
                <a:cs typeface="Arial" panose="020B0604020202020204" pitchFamily="34" charset="0"/>
              </a:rPr>
              <a:t>(key, p2, </a:t>
            </a:r>
            <a:r>
              <a:rPr kumimoji="1" lang="en-US" altLang="zh-CN" sz="1400" b="1" dirty="0">
                <a:solidFill>
                  <a:srgbClr val="FF0000"/>
                </a:solidFill>
                <a:latin typeface="Arial" panose="020B0604020202020204" pitchFamily="34" charset="0"/>
                <a:cs typeface="Arial" panose="020B0604020202020204" pitchFamily="34" charset="0"/>
              </a:rPr>
              <a:t>v2_p2</a:t>
            </a:r>
            <a:r>
              <a:rPr kumimoji="1" lang="en-US" altLang="zh-CN" sz="1400" b="1" dirty="0">
                <a:latin typeface="Arial" panose="020B0604020202020204" pitchFamily="34" charset="0"/>
                <a:cs typeface="Arial" panose="020B0604020202020204" pitchFamily="34" charset="0"/>
              </a:rPr>
              <a:t>)</a:t>
            </a:r>
            <a:endParaRPr lang="en-CN" sz="1400" b="1" dirty="0"/>
          </a:p>
        </p:txBody>
      </p:sp>
      <p:sp>
        <p:nvSpPr>
          <p:cNvPr id="143" name="TextBox 142">
            <a:extLst>
              <a:ext uri="{FF2B5EF4-FFF2-40B4-BE49-F238E27FC236}">
                <a16:creationId xmlns:a16="http://schemas.microsoft.com/office/drawing/2014/main" id="{CC5DA269-EA40-58B8-8618-E64E9C4828E3}"/>
              </a:ext>
            </a:extLst>
          </p:cNvPr>
          <p:cNvSpPr txBox="1"/>
          <p:nvPr/>
        </p:nvSpPr>
        <p:spPr>
          <a:xfrm>
            <a:off x="6404092" y="1685616"/>
            <a:ext cx="4429418" cy="369332"/>
          </a:xfrm>
          <a:prstGeom prst="rect">
            <a:avLst/>
          </a:prstGeom>
          <a:noFill/>
        </p:spPr>
        <p:txBody>
          <a:bodyPr wrap="none" rtlCol="0">
            <a:spAutoFit/>
          </a:bodyPr>
          <a:lstStyle/>
          <a:p>
            <a:r>
              <a:rPr lang="en-US" altLang="zh-CN" b="1" dirty="0">
                <a:solidFill>
                  <a:srgbClr val="C00000"/>
                </a:solidFill>
                <a:latin typeface="Arial" panose="020B0604020202020204" pitchFamily="34" charset="0"/>
                <a:cs typeface="Arial" panose="020B0604020202020204" pitchFamily="34" charset="0"/>
              </a:rPr>
              <a:t>Concurrent</a:t>
            </a:r>
            <a:r>
              <a:rPr lang="zh-CN" altLang="en-US" b="1" dirty="0">
                <a:solidFill>
                  <a:srgbClr val="C00000"/>
                </a:solidFill>
                <a:latin typeface="Arial" panose="020B0604020202020204" pitchFamily="34" charset="0"/>
                <a:cs typeface="Arial" panose="020B0604020202020204" pitchFamily="34" charset="0"/>
              </a:rPr>
              <a:t> </a:t>
            </a:r>
            <a:r>
              <a:rPr lang="en-US" altLang="zh-CN" b="1" dirty="0">
                <a:solidFill>
                  <a:srgbClr val="C00000"/>
                </a:solidFill>
                <a:latin typeface="Arial" panose="020B0604020202020204" pitchFamily="34" charset="0"/>
                <a:cs typeface="Arial" panose="020B0604020202020204" pitchFamily="34" charset="0"/>
              </a:rPr>
              <a:t>writes:</a:t>
            </a:r>
            <a:r>
              <a:rPr lang="zh-CN" altLang="en-US" b="1" dirty="0">
                <a:solidFill>
                  <a:srgbClr val="C00000"/>
                </a:solidFill>
                <a:latin typeface="Arial" panose="020B0604020202020204" pitchFamily="34" charset="0"/>
                <a:cs typeface="Arial" panose="020B0604020202020204" pitchFamily="34" charset="0"/>
              </a:rPr>
              <a:t> </a:t>
            </a:r>
            <a:r>
              <a:rPr lang="en-US" altLang="zh-CN" b="1" dirty="0">
                <a:solidFill>
                  <a:srgbClr val="C00000"/>
                </a:solidFill>
                <a:latin typeface="Arial" panose="020B0604020202020204" pitchFamily="34" charset="0"/>
                <a:cs typeface="Arial" panose="020B0604020202020204" pitchFamily="34" charset="0"/>
              </a:rPr>
              <a:t>undefined</a:t>
            </a:r>
            <a:r>
              <a:rPr lang="zh-CN" altLang="en-US" b="1" dirty="0">
                <a:solidFill>
                  <a:srgbClr val="C00000"/>
                </a:solidFill>
                <a:latin typeface="Arial" panose="020B0604020202020204" pitchFamily="34" charset="0"/>
                <a:cs typeface="Arial" panose="020B0604020202020204" pitchFamily="34" charset="0"/>
              </a:rPr>
              <a:t> </a:t>
            </a:r>
            <a:r>
              <a:rPr lang="en-US" altLang="zh-CN" b="1" dirty="0">
                <a:solidFill>
                  <a:srgbClr val="C00000"/>
                </a:solidFill>
                <a:latin typeface="Arial" panose="020B0604020202020204" pitchFamily="34" charset="0"/>
                <a:cs typeface="Arial" panose="020B0604020202020204" pitchFamily="34" charset="0"/>
              </a:rPr>
              <a:t>behavior</a:t>
            </a:r>
            <a:endParaRPr lang="en-CN" b="1" dirty="0">
              <a:solidFill>
                <a:srgbClr val="C00000"/>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05908526-CD57-D6AC-2AE9-877866024DE2}"/>
              </a:ext>
            </a:extLst>
          </p:cNvPr>
          <p:cNvSpPr txBox="1"/>
          <p:nvPr/>
        </p:nvSpPr>
        <p:spPr>
          <a:xfrm>
            <a:off x="6404092" y="4152841"/>
            <a:ext cx="4608954" cy="369332"/>
          </a:xfrm>
          <a:prstGeom prst="rect">
            <a:avLst/>
          </a:prstGeom>
          <a:noFill/>
        </p:spPr>
        <p:txBody>
          <a:bodyPr wrap="none" rtlCol="0">
            <a:spAutoFit/>
          </a:bodyPr>
          <a:lstStyle/>
          <a:p>
            <a:r>
              <a:rPr lang="en-US" altLang="zh-CN" b="1" dirty="0">
                <a:solidFill>
                  <a:srgbClr val="C00000"/>
                </a:solidFill>
                <a:latin typeface="Arial" panose="020B0604020202020204" pitchFamily="34" charset="0"/>
                <a:cs typeface="Arial" panose="020B0604020202020204" pitchFamily="34" charset="0"/>
              </a:rPr>
              <a:t>Parallel</a:t>
            </a:r>
            <a:r>
              <a:rPr lang="zh-CN" altLang="en-US" b="1" dirty="0">
                <a:solidFill>
                  <a:srgbClr val="C00000"/>
                </a:solidFill>
                <a:latin typeface="Arial" panose="020B0604020202020204" pitchFamily="34" charset="0"/>
                <a:cs typeface="Arial" panose="020B0604020202020204" pitchFamily="34" charset="0"/>
              </a:rPr>
              <a:t> </a:t>
            </a:r>
            <a:r>
              <a:rPr lang="en-US" altLang="zh-CN" b="1" dirty="0">
                <a:solidFill>
                  <a:srgbClr val="C00000"/>
                </a:solidFill>
                <a:latin typeface="Arial" panose="020B0604020202020204" pitchFamily="34" charset="0"/>
                <a:cs typeface="Arial" panose="020B0604020202020204" pitchFamily="34" charset="0"/>
              </a:rPr>
              <a:t>replication:</a:t>
            </a:r>
            <a:r>
              <a:rPr lang="zh-CN" altLang="en-US" b="1" dirty="0">
                <a:solidFill>
                  <a:srgbClr val="C00000"/>
                </a:solidFill>
                <a:latin typeface="Arial" panose="020B0604020202020204" pitchFamily="34" charset="0"/>
                <a:cs typeface="Arial" panose="020B0604020202020204" pitchFamily="34" charset="0"/>
              </a:rPr>
              <a:t> </a:t>
            </a:r>
            <a:r>
              <a:rPr lang="en-US" altLang="zh-CN" b="1" dirty="0">
                <a:solidFill>
                  <a:srgbClr val="C00000"/>
                </a:solidFill>
                <a:latin typeface="Arial" panose="020B0604020202020204" pitchFamily="34" charset="0"/>
                <a:cs typeface="Arial" panose="020B0604020202020204" pitchFamily="34" charset="0"/>
              </a:rPr>
              <a:t>inconsistent</a:t>
            </a:r>
            <a:r>
              <a:rPr lang="zh-CN" altLang="en-US" b="1" dirty="0">
                <a:solidFill>
                  <a:srgbClr val="C00000"/>
                </a:solidFill>
                <a:latin typeface="Arial" panose="020B0604020202020204" pitchFamily="34" charset="0"/>
                <a:cs typeface="Arial" panose="020B0604020202020204" pitchFamily="34" charset="0"/>
              </a:rPr>
              <a:t> </a:t>
            </a:r>
            <a:r>
              <a:rPr lang="en-US" altLang="zh-CN" b="1" dirty="0">
                <a:solidFill>
                  <a:srgbClr val="C00000"/>
                </a:solidFill>
                <a:latin typeface="Arial" panose="020B0604020202020204" pitchFamily="34" charset="0"/>
                <a:cs typeface="Arial" panose="020B0604020202020204" pitchFamily="34" charset="0"/>
              </a:rPr>
              <a:t>chunks</a:t>
            </a:r>
            <a:endParaRPr lang="en-CN" b="1" dirty="0">
              <a:solidFill>
                <a:srgbClr val="C00000"/>
              </a:solidFill>
              <a:latin typeface="Arial" panose="020B0604020202020204" pitchFamily="34" charset="0"/>
              <a:cs typeface="Arial" panose="020B0604020202020204" pitchFamily="34" charset="0"/>
            </a:endParaRPr>
          </a:p>
        </p:txBody>
      </p:sp>
      <p:sp>
        <p:nvSpPr>
          <p:cNvPr id="145" name="Rounded Rectangle 144">
            <a:extLst>
              <a:ext uri="{FF2B5EF4-FFF2-40B4-BE49-F238E27FC236}">
                <a16:creationId xmlns:a16="http://schemas.microsoft.com/office/drawing/2014/main" id="{88554387-1EA8-0C01-D286-03C84BABBB1D}"/>
              </a:ext>
            </a:extLst>
          </p:cNvPr>
          <p:cNvSpPr/>
          <p:nvPr/>
        </p:nvSpPr>
        <p:spPr>
          <a:xfrm>
            <a:off x="6830762" y="4793097"/>
            <a:ext cx="5121433" cy="843146"/>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sz="2000" b="1" dirty="0">
              <a:solidFill>
                <a:schemeClr val="tx1"/>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C96394DF-5079-B2CC-5BC0-5699DBE28E4D}"/>
              </a:ext>
            </a:extLst>
          </p:cNvPr>
          <p:cNvSpPr txBox="1"/>
          <p:nvPr/>
        </p:nvSpPr>
        <p:spPr>
          <a:xfrm>
            <a:off x="6987557" y="4886620"/>
            <a:ext cx="979755" cy="369332"/>
          </a:xfrm>
          <a:prstGeom prst="rect">
            <a:avLst/>
          </a:prstGeom>
          <a:noFill/>
        </p:spPr>
        <p:txBody>
          <a:bodyPr wrap="none" rtlCol="0">
            <a:spAutoFit/>
          </a:bodyPr>
          <a:lstStyle/>
          <a:p>
            <a:r>
              <a:rPr lang="en-US" altLang="zh-CN" b="1" dirty="0">
                <a:latin typeface="Arial" panose="020B0604020202020204" pitchFamily="34" charset="0"/>
                <a:cs typeface="Arial" panose="020B0604020202020204" pitchFamily="34" charset="0"/>
              </a:rPr>
              <a:t>1.</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Lock</a:t>
            </a:r>
            <a:endParaRPr lang="en-CN" b="1" dirty="0">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1530D5CD-1CCA-90C3-FFA2-8F1F68183E4F}"/>
              </a:ext>
            </a:extLst>
          </p:cNvPr>
          <p:cNvSpPr txBox="1"/>
          <p:nvPr/>
        </p:nvSpPr>
        <p:spPr>
          <a:xfrm>
            <a:off x="6989579" y="5198138"/>
            <a:ext cx="1621021" cy="369332"/>
          </a:xfrm>
          <a:prstGeom prst="rect">
            <a:avLst/>
          </a:prstGeom>
          <a:noFill/>
        </p:spPr>
        <p:txBody>
          <a:bodyPr wrap="none" rtlCol="0">
            <a:spAutoFit/>
          </a:bodyPr>
          <a:lstStyle/>
          <a:p>
            <a:r>
              <a:rPr lang="en-US" altLang="zh-CN" b="1" dirty="0">
                <a:latin typeface="Arial" panose="020B0604020202020204" pitchFamily="34" charset="0"/>
                <a:cs typeface="Arial" panose="020B0604020202020204" pitchFamily="34" charset="0"/>
              </a:rPr>
              <a:t>2.</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Versioning</a:t>
            </a:r>
            <a:endParaRPr lang="en-CN" b="1" dirty="0">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F56A85DD-9E68-84CB-1C59-287D984270D0}"/>
              </a:ext>
            </a:extLst>
          </p:cNvPr>
          <p:cNvSpPr txBox="1"/>
          <p:nvPr/>
        </p:nvSpPr>
        <p:spPr>
          <a:xfrm>
            <a:off x="8922703" y="4886620"/>
            <a:ext cx="1595309" cy="369332"/>
          </a:xfrm>
          <a:prstGeom prst="rect">
            <a:avLst/>
          </a:prstGeom>
          <a:noFill/>
        </p:spPr>
        <p:txBody>
          <a:bodyPr wrap="none" rtlCol="0">
            <a:spAutoFit/>
          </a:bodyPr>
          <a:lstStyle/>
          <a:p>
            <a:r>
              <a:rPr lang="en-US" altLang="zh-CN" b="1" dirty="0">
                <a:latin typeface="Arial" panose="020B0604020202020204" pitchFamily="34" charset="0"/>
                <a:cs typeface="Arial" panose="020B0604020202020204" pitchFamily="34" charset="0"/>
              </a:rPr>
              <a:t>Performance</a:t>
            </a:r>
            <a:endParaRPr lang="en-CN" b="1" dirty="0">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4E63A291-9B20-FB5F-62C3-C143D7EE3421}"/>
              </a:ext>
            </a:extLst>
          </p:cNvPr>
          <p:cNvSpPr txBox="1"/>
          <p:nvPr/>
        </p:nvSpPr>
        <p:spPr>
          <a:xfrm>
            <a:off x="10687187" y="4886620"/>
            <a:ext cx="864339" cy="369332"/>
          </a:xfrm>
          <a:prstGeom prst="rect">
            <a:avLst/>
          </a:prstGeom>
          <a:noFill/>
        </p:spPr>
        <p:txBody>
          <a:bodyPr wrap="none" rtlCol="0">
            <a:spAutoFit/>
          </a:bodyPr>
          <a:lstStyle/>
          <a:p>
            <a:r>
              <a:rPr lang="en-US" altLang="zh-CN" b="1" dirty="0">
                <a:latin typeface="Arial" panose="020B0604020202020204" pitchFamily="34" charset="0"/>
                <a:cs typeface="Arial" panose="020B0604020202020204" pitchFamily="34" charset="0"/>
              </a:rPr>
              <a:t>Faults</a:t>
            </a:r>
            <a:endParaRPr lang="en-CN" b="1" dirty="0">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7C904B5D-B8B8-A496-0B1F-2C1A4B0E5971}"/>
              </a:ext>
            </a:extLst>
          </p:cNvPr>
          <p:cNvSpPr txBox="1"/>
          <p:nvPr/>
        </p:nvSpPr>
        <p:spPr>
          <a:xfrm>
            <a:off x="8922703" y="5218256"/>
            <a:ext cx="697627" cy="369332"/>
          </a:xfrm>
          <a:prstGeom prst="rect">
            <a:avLst/>
          </a:prstGeom>
          <a:noFill/>
        </p:spPr>
        <p:txBody>
          <a:bodyPr wrap="none" rtlCol="0">
            <a:spAutoFit/>
          </a:bodyPr>
          <a:lstStyle/>
          <a:p>
            <a:r>
              <a:rPr lang="en-US" altLang="zh-CN" b="1" dirty="0">
                <a:latin typeface="Arial" panose="020B0604020202020204" pitchFamily="34" charset="0"/>
                <a:cs typeface="Arial" panose="020B0604020202020204" pitchFamily="34" charset="0"/>
              </a:rPr>
              <a:t>Cost</a:t>
            </a:r>
            <a:endParaRPr lang="en-CN" b="1" dirty="0">
              <a:latin typeface="Arial" panose="020B0604020202020204" pitchFamily="34" charset="0"/>
              <a:cs typeface="Arial" panose="020B0604020202020204" pitchFamily="34" charset="0"/>
            </a:endParaRPr>
          </a:p>
        </p:txBody>
      </p:sp>
      <p:sp>
        <p:nvSpPr>
          <p:cNvPr id="152" name="Down Arrow 151">
            <a:extLst>
              <a:ext uri="{FF2B5EF4-FFF2-40B4-BE49-F238E27FC236}">
                <a16:creationId xmlns:a16="http://schemas.microsoft.com/office/drawing/2014/main" id="{4C4FD00B-192C-1870-B60D-98AC0E254B1D}"/>
              </a:ext>
            </a:extLst>
          </p:cNvPr>
          <p:cNvSpPr/>
          <p:nvPr/>
        </p:nvSpPr>
        <p:spPr>
          <a:xfrm>
            <a:off x="10439320" y="4916450"/>
            <a:ext cx="228668" cy="31151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solidFill>
                <a:srgbClr val="FF0000"/>
              </a:solidFill>
            </a:endParaRPr>
          </a:p>
        </p:txBody>
      </p:sp>
      <p:sp>
        <p:nvSpPr>
          <p:cNvPr id="153" name="Down Arrow 152">
            <a:extLst>
              <a:ext uri="{FF2B5EF4-FFF2-40B4-BE49-F238E27FC236}">
                <a16:creationId xmlns:a16="http://schemas.microsoft.com/office/drawing/2014/main" id="{A73979C5-C321-7DD1-C9C1-D9347112F56F}"/>
              </a:ext>
            </a:extLst>
          </p:cNvPr>
          <p:cNvSpPr/>
          <p:nvPr/>
        </p:nvSpPr>
        <p:spPr>
          <a:xfrm flipH="1" flipV="1">
            <a:off x="11569610" y="4915527"/>
            <a:ext cx="228668" cy="31151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solidFill>
                <a:srgbClr val="FF0000"/>
              </a:solidFill>
            </a:endParaRPr>
          </a:p>
        </p:txBody>
      </p:sp>
      <p:sp>
        <p:nvSpPr>
          <p:cNvPr id="154" name="Down Arrow 153">
            <a:extLst>
              <a:ext uri="{FF2B5EF4-FFF2-40B4-BE49-F238E27FC236}">
                <a16:creationId xmlns:a16="http://schemas.microsoft.com/office/drawing/2014/main" id="{8EC641FC-BFEF-2000-FC80-75A4472F0D29}"/>
              </a:ext>
            </a:extLst>
          </p:cNvPr>
          <p:cNvSpPr/>
          <p:nvPr/>
        </p:nvSpPr>
        <p:spPr>
          <a:xfrm flipH="1" flipV="1">
            <a:off x="9606023" y="5257418"/>
            <a:ext cx="228668" cy="31151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solidFill>
                <a:srgbClr val="FF0000"/>
              </a:solidFill>
            </a:endParaRPr>
          </a:p>
        </p:txBody>
      </p:sp>
    </p:spTree>
    <p:extLst>
      <p:ext uri="{BB962C8B-B14F-4D97-AF65-F5344CB8AC3E}">
        <p14:creationId xmlns:p14="http://schemas.microsoft.com/office/powerpoint/2010/main" val="297219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4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4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3" grpId="0" animBg="1"/>
      <p:bldP spid="84" grpId="0" animBg="1"/>
      <p:bldP spid="85" grpId="0" animBg="1"/>
      <p:bldP spid="86" grpId="0"/>
      <p:bldP spid="90" grpId="0"/>
      <p:bldP spid="91" grpId="0"/>
      <p:bldP spid="96" grpId="0"/>
      <p:bldP spid="97" grpId="0"/>
      <p:bldP spid="122" grpId="0"/>
      <p:bldP spid="123" grpId="0" animBg="1"/>
      <p:bldP spid="124" grpId="0" animBg="1"/>
      <p:bldP spid="125" grpId="0" animBg="1"/>
      <p:bldP spid="127" grpId="0"/>
      <p:bldP spid="128" grpId="0"/>
      <p:bldP spid="129" grpId="0"/>
      <p:bldP spid="130" grpId="0" animBg="1"/>
      <p:bldP spid="133" grpId="0"/>
      <p:bldP spid="134" grpId="0" animBg="1"/>
      <p:bldP spid="135" grpId="0"/>
      <p:bldP spid="136" grpId="0"/>
      <p:bldP spid="137" grpId="0"/>
      <p:bldP spid="138" grpId="0" animBg="1"/>
      <p:bldP spid="139" grpId="0" animBg="1"/>
      <p:bldP spid="140" grpId="0"/>
      <p:bldP spid="141" grpId="0"/>
      <p:bldP spid="144" grpId="0"/>
      <p:bldP spid="145" grpId="0" animBg="1"/>
      <p:bldP spid="146" grpId="0"/>
      <p:bldP spid="147" grpId="0"/>
      <p:bldP spid="148" grpId="0"/>
      <p:bldP spid="149" grpId="0"/>
      <p:bldP spid="150" grpId="0"/>
      <p:bldP spid="152" grpId="0" animBg="1"/>
      <p:bldP spid="153" grpId="0" animBg="1"/>
      <p:bldP spid="1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D9DA0-3387-F8FF-8504-3040108411D2}"/>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BD113F6-D631-4C39-E2FA-18D833A4F91D}"/>
              </a:ext>
            </a:extLst>
          </p:cNvPr>
          <p:cNvSpPr>
            <a:spLocks noGrp="1"/>
          </p:cNvSpPr>
          <p:nvPr>
            <p:ph type="sldNum" sz="quarter" idx="12"/>
          </p:nvPr>
        </p:nvSpPr>
        <p:spPr/>
        <p:txBody>
          <a:bodyPr/>
          <a:lstStyle/>
          <a:p>
            <a:fld id="{5CB3BB4A-F123-3C47-9D85-09C7477F8767}" type="slidenum">
              <a:rPr kumimoji="1" lang="zh-CN" altLang="en-US" smtClean="0"/>
              <a:t>12</a:t>
            </a:fld>
            <a:endParaRPr kumimoji="1" lang="zh-CN" altLang="en-US"/>
          </a:p>
        </p:txBody>
      </p:sp>
      <p:sp>
        <p:nvSpPr>
          <p:cNvPr id="5" name="标题 1">
            <a:extLst>
              <a:ext uri="{FF2B5EF4-FFF2-40B4-BE49-F238E27FC236}">
                <a16:creationId xmlns:a16="http://schemas.microsoft.com/office/drawing/2014/main" id="{3A9FC924-3E12-07F0-166C-7D3D6F273A8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Object-Level</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Replication</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Lock</a:t>
            </a:r>
            <a:endParaRPr kumimoji="1" lang="zh-CN" altLang="en-US" sz="3200" dirty="0">
              <a:latin typeface="Arial" panose="020B0604020202020204" pitchFamily="34" charset="0"/>
              <a:ea typeface="Microsoft YaHei" charset="-122"/>
              <a:cs typeface="Arial" panose="020B0604020202020204" pitchFamily="34" charset="0"/>
            </a:endParaRPr>
          </a:p>
        </p:txBody>
      </p:sp>
      <p:pic>
        <p:nvPicPr>
          <p:cNvPr id="73" name="Picture 72">
            <a:extLst>
              <a:ext uri="{FF2B5EF4-FFF2-40B4-BE49-F238E27FC236}">
                <a16:creationId xmlns:a16="http://schemas.microsoft.com/office/drawing/2014/main" id="{3CD18D06-7544-4456-46DA-B79679F4266E}"/>
              </a:ext>
            </a:extLst>
          </p:cNvPr>
          <p:cNvPicPr>
            <a:picLocks noChangeAspect="1"/>
          </p:cNvPicPr>
          <p:nvPr/>
        </p:nvPicPr>
        <p:blipFill>
          <a:blip r:embed="rId3"/>
          <a:stretch>
            <a:fillRect/>
          </a:stretch>
        </p:blipFill>
        <p:spPr>
          <a:xfrm>
            <a:off x="233063" y="3412675"/>
            <a:ext cx="5680259" cy="1618013"/>
          </a:xfrm>
          <a:prstGeom prst="rect">
            <a:avLst/>
          </a:prstGeom>
        </p:spPr>
      </p:pic>
      <p:sp>
        <p:nvSpPr>
          <p:cNvPr id="74" name="内容占位符 2">
            <a:extLst>
              <a:ext uri="{FF2B5EF4-FFF2-40B4-BE49-F238E27FC236}">
                <a16:creationId xmlns:a16="http://schemas.microsoft.com/office/drawing/2014/main" id="{40E107C9-ECE6-B800-573F-4D8468AE263A}"/>
              </a:ext>
            </a:extLst>
          </p:cNvPr>
          <p:cNvSpPr>
            <a:spLocks noGrp="1"/>
          </p:cNvSpPr>
          <p:nvPr>
            <p:ph idx="1"/>
          </p:nvPr>
        </p:nvSpPr>
        <p:spPr>
          <a:xfrm>
            <a:off x="489054" y="1825625"/>
            <a:ext cx="11213892" cy="561315"/>
          </a:xfrm>
        </p:spPr>
        <p:txBody>
          <a:bodyPr vert="horz" lIns="91440" tIns="45720" rIns="91440" bIns="45720" rtlCol="0">
            <a:normAutofit/>
          </a:bodyPr>
          <a:lstStyle/>
          <a:p>
            <a:r>
              <a:rPr lang="en-US" altLang="zh-CN" sz="2400" u="sng" dirty="0">
                <a:latin typeface="Arial" panose="020B0604020202020204" pitchFamily="34" charset="0"/>
                <a:cs typeface="Arial" panose="020B0604020202020204" pitchFamily="34" charset="0"/>
              </a:rPr>
              <a:t>Key</a:t>
            </a:r>
            <a:r>
              <a:rPr lang="zh-CN" altLang="en-US" sz="2400" u="sng" dirty="0">
                <a:latin typeface="Arial" panose="020B0604020202020204" pitchFamily="34" charset="0"/>
                <a:cs typeface="Arial" panose="020B0604020202020204" pitchFamily="34" charset="0"/>
              </a:rPr>
              <a:t> </a:t>
            </a:r>
            <a:r>
              <a:rPr lang="en-US" altLang="zh-CN" sz="2400" u="sng" dirty="0">
                <a:latin typeface="Arial" panose="020B0604020202020204" pitchFamily="34" charset="0"/>
                <a:cs typeface="Arial" panose="020B0604020202020204" pitchFamily="34" charset="0"/>
              </a:rPr>
              <a:t>Idea</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Lock</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the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replication</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task</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instead</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of</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the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object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whole</a:t>
            </a:r>
          </a:p>
        </p:txBody>
      </p:sp>
      <p:pic>
        <p:nvPicPr>
          <p:cNvPr id="75" name="Picture 16">
            <a:extLst>
              <a:ext uri="{FF2B5EF4-FFF2-40B4-BE49-F238E27FC236}">
                <a16:creationId xmlns:a16="http://schemas.microsoft.com/office/drawing/2014/main" id="{5B6E4204-7ADF-4CD1-F374-AA980C55102E}"/>
              </a:ext>
            </a:extLst>
          </p:cNvPr>
          <p:cNvPicPr>
            <a:picLocks noChangeAspect="1" noChangeArrowheads="1"/>
          </p:cNvPicPr>
          <p:nvPr/>
        </p:nvPicPr>
        <p:blipFill>
          <a:blip r:embed="rId4"/>
          <a:stretch>
            <a:fillRect/>
          </a:stretch>
        </p:blipFill>
        <p:spPr bwMode="auto">
          <a:xfrm>
            <a:off x="8092829" y="3944831"/>
            <a:ext cx="502833" cy="502833"/>
          </a:xfrm>
          <a:prstGeom prst="rect">
            <a:avLst/>
          </a:prstGeom>
          <a:noFill/>
        </p:spPr>
      </p:pic>
      <p:sp>
        <p:nvSpPr>
          <p:cNvPr id="76" name="矩形 17">
            <a:extLst>
              <a:ext uri="{FF2B5EF4-FFF2-40B4-BE49-F238E27FC236}">
                <a16:creationId xmlns:a16="http://schemas.microsoft.com/office/drawing/2014/main" id="{D3B8E96E-906E-0441-6908-165D811B6887}"/>
              </a:ext>
            </a:extLst>
          </p:cNvPr>
          <p:cNvSpPr/>
          <p:nvPr/>
        </p:nvSpPr>
        <p:spPr>
          <a:xfrm>
            <a:off x="8703815" y="3331266"/>
            <a:ext cx="2280860" cy="502833"/>
          </a:xfrm>
          <a:prstGeom prst="rect">
            <a:avLst/>
          </a:prstGeom>
          <a:no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600" b="1" dirty="0">
              <a:latin typeface="Arial" panose="020B0604020202020204" pitchFamily="34" charset="0"/>
              <a:ea typeface="Microsoft YaHei" panose="020B0503020204020204" pitchFamily="34" charset="-122"/>
              <a:cs typeface="Arial" panose="020B0604020202020204" pitchFamily="34" charset="0"/>
            </a:endParaRPr>
          </a:p>
        </p:txBody>
      </p:sp>
      <p:pic>
        <p:nvPicPr>
          <p:cNvPr id="77" name="Picture 2">
            <a:extLst>
              <a:ext uri="{FF2B5EF4-FFF2-40B4-BE49-F238E27FC236}">
                <a16:creationId xmlns:a16="http://schemas.microsoft.com/office/drawing/2014/main" id="{FEBF5D21-0E7A-1D4C-C96C-07B45F21E2E7}"/>
              </a:ext>
            </a:extLst>
          </p:cNvPr>
          <p:cNvPicPr>
            <a:picLocks noChangeAspect="1" noChangeArrowheads="1"/>
          </p:cNvPicPr>
          <p:nvPr/>
        </p:nvPicPr>
        <p:blipFill>
          <a:blip r:embed="rId5"/>
          <a:stretch>
            <a:fillRect/>
          </a:stretch>
        </p:blipFill>
        <p:spPr bwMode="auto">
          <a:xfrm>
            <a:off x="8667239" y="3412675"/>
            <a:ext cx="591829" cy="332903"/>
          </a:xfrm>
          <a:prstGeom prst="rect">
            <a:avLst/>
          </a:prstGeom>
          <a:noFill/>
        </p:spPr>
      </p:pic>
      <p:sp>
        <p:nvSpPr>
          <p:cNvPr id="78" name="矩形 20">
            <a:extLst>
              <a:ext uri="{FF2B5EF4-FFF2-40B4-BE49-F238E27FC236}">
                <a16:creationId xmlns:a16="http://schemas.microsoft.com/office/drawing/2014/main" id="{F2946912-E138-60C2-113E-AD7ED6DD9A35}"/>
              </a:ext>
            </a:extLst>
          </p:cNvPr>
          <p:cNvSpPr/>
          <p:nvPr/>
        </p:nvSpPr>
        <p:spPr>
          <a:xfrm>
            <a:off x="9053840" y="3412675"/>
            <a:ext cx="1952779" cy="338554"/>
          </a:xfrm>
          <a:prstGeom prst="rect">
            <a:avLst/>
          </a:prstGeom>
        </p:spPr>
        <p:txBody>
          <a:bodyPr wrap="none">
            <a:spAutoFit/>
          </a:bodyPr>
          <a:lstStyle/>
          <a:p>
            <a:pPr algn="ctr"/>
            <a:r>
              <a:rPr lang="en-US" altLang="zh-CN" sz="1600" b="1" dirty="0">
                <a:latin typeface="Arial" panose="020B0604020202020204" pitchFamily="34" charset="0"/>
                <a:ea typeface="Microsoft YaHei" panose="020B0503020204020204" pitchFamily="34" charset="-122"/>
                <a:cs typeface="Arial" panose="020B0604020202020204" pitchFamily="34" charset="0"/>
              </a:rPr>
              <a:t>Replicate</a:t>
            </a:r>
            <a:r>
              <a:rPr lang="zh-CN" altLang="en-US" sz="1600" b="1" dirty="0">
                <a:latin typeface="Arial" panose="020B0604020202020204" pitchFamily="34" charset="0"/>
                <a:ea typeface="Microsoft YaHei" panose="020B0503020204020204" pitchFamily="34" charset="-122"/>
                <a:cs typeface="Arial" panose="020B0604020202020204" pitchFamily="34" charset="0"/>
              </a:rPr>
              <a:t> </a:t>
            </a:r>
            <a:r>
              <a:rPr lang="en-US" altLang="zh-CN" sz="1600" b="1" dirty="0" err="1">
                <a:latin typeface="Arial" panose="020B0604020202020204" pitchFamily="34" charset="0"/>
                <a:ea typeface="Microsoft YaHei" panose="020B0503020204020204" pitchFamily="34" charset="-122"/>
                <a:cs typeface="Arial" panose="020B0604020202020204" pitchFamily="34" charset="0"/>
              </a:rPr>
              <a:t>objA</a:t>
            </a:r>
            <a:r>
              <a:rPr lang="en-US" altLang="zh-CN" sz="1600" b="1" dirty="0">
                <a:latin typeface="Arial" panose="020B0604020202020204" pitchFamily="34" charset="0"/>
                <a:ea typeface="Microsoft YaHei" panose="020B0503020204020204" pitchFamily="34" charset="-122"/>
                <a:cs typeface="Arial" panose="020B0604020202020204" pitchFamily="34" charset="0"/>
              </a:rPr>
              <a:t>,</a:t>
            </a:r>
            <a:r>
              <a:rPr lang="zh-CN" altLang="en-US" sz="1600" b="1" dirty="0">
                <a:latin typeface="Arial" panose="020B0604020202020204" pitchFamily="34" charset="0"/>
                <a:ea typeface="Microsoft YaHei" panose="020B0503020204020204" pitchFamily="34" charset="-122"/>
                <a:cs typeface="Arial" panose="020B0604020202020204" pitchFamily="34" charset="0"/>
              </a:rPr>
              <a:t> </a:t>
            </a:r>
            <a:r>
              <a:rPr lang="en-US" altLang="zh-CN" sz="1600" b="1" dirty="0">
                <a:solidFill>
                  <a:srgbClr val="FF0000"/>
                </a:solidFill>
                <a:latin typeface="Arial" panose="020B0604020202020204" pitchFamily="34" charset="0"/>
                <a:ea typeface="Microsoft YaHei" panose="020B0503020204020204" pitchFamily="34" charset="-122"/>
                <a:cs typeface="Arial" panose="020B0604020202020204" pitchFamily="34" charset="0"/>
              </a:rPr>
              <a:t>v1</a:t>
            </a:r>
            <a:endParaRPr lang="zh-CN" altLang="en-US" sz="1600" b="1"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p:txBody>
      </p:sp>
      <p:graphicFrame>
        <p:nvGraphicFramePr>
          <p:cNvPr id="79" name="Table 99">
            <a:extLst>
              <a:ext uri="{FF2B5EF4-FFF2-40B4-BE49-F238E27FC236}">
                <a16:creationId xmlns:a16="http://schemas.microsoft.com/office/drawing/2014/main" id="{55DAC587-0F85-B7ED-099B-0342F7C4D376}"/>
              </a:ext>
            </a:extLst>
          </p:cNvPr>
          <p:cNvGraphicFramePr>
            <a:graphicFrameLocks noGrp="1"/>
          </p:cNvGraphicFramePr>
          <p:nvPr>
            <p:extLst>
              <p:ext uri="{D42A27DB-BD31-4B8C-83A1-F6EECF244321}">
                <p14:modId xmlns:p14="http://schemas.microsoft.com/office/powerpoint/2010/main" val="661600773"/>
              </p:ext>
            </p:extLst>
          </p:nvPr>
        </p:nvGraphicFramePr>
        <p:xfrm>
          <a:off x="7547542" y="4491668"/>
          <a:ext cx="1407024" cy="370840"/>
        </p:xfrm>
        <a:graphic>
          <a:graphicData uri="http://schemas.openxmlformats.org/drawingml/2006/table">
            <a:tbl>
              <a:tblPr firstRow="1" bandRow="1">
                <a:tableStyleId>{5C22544A-7EE6-4342-B048-85BDC9FD1C3A}</a:tableStyleId>
              </a:tblPr>
              <a:tblGrid>
                <a:gridCol w="703512">
                  <a:extLst>
                    <a:ext uri="{9D8B030D-6E8A-4147-A177-3AD203B41FA5}">
                      <a16:colId xmlns:a16="http://schemas.microsoft.com/office/drawing/2014/main" val="20000"/>
                    </a:ext>
                  </a:extLst>
                </a:gridCol>
                <a:gridCol w="703512">
                  <a:extLst>
                    <a:ext uri="{9D8B030D-6E8A-4147-A177-3AD203B41FA5}">
                      <a16:colId xmlns:a16="http://schemas.microsoft.com/office/drawing/2014/main" val="20001"/>
                    </a:ext>
                  </a:extLst>
                </a:gridCol>
              </a:tblGrid>
              <a:tr h="370840">
                <a:tc>
                  <a:txBody>
                    <a:bodyPr/>
                    <a:lstStyle/>
                    <a:p>
                      <a:pPr algn="ctr"/>
                      <a:r>
                        <a:rPr lang="en-US" altLang="zh-CN" dirty="0" err="1">
                          <a:solidFill>
                            <a:schemeClr val="tx1"/>
                          </a:solidFill>
                          <a:latin typeface="Arial" panose="020B0604020202020204" pitchFamily="34" charset="0"/>
                          <a:ea typeface="Microsoft YaHei" panose="020B0503020204020204" pitchFamily="34" charset="-122"/>
                          <a:cs typeface="Arial" panose="020B0604020202020204" pitchFamily="34" charset="0"/>
                        </a:rPr>
                        <a:t>objA</a:t>
                      </a:r>
                      <a:endParaRPr lang="en-CN" dirty="0">
                        <a:solidFill>
                          <a:schemeClr val="tx1"/>
                        </a:solidFill>
                        <a:latin typeface="Arial" panose="020B0604020202020204" pitchFamily="34" charset="0"/>
                        <a:ea typeface="Microsoft YaHei" panose="020B0503020204020204" pitchFamily="34" charset="-122"/>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N" dirty="0">
                          <a:solidFill>
                            <a:srgbClr val="FF0000"/>
                          </a:solidFill>
                          <a:latin typeface="Arial" panose="020B0604020202020204" pitchFamily="34" charset="0"/>
                          <a:ea typeface="Microsoft YaHei" panose="020B0503020204020204" pitchFamily="34" charset="-122"/>
                          <a:cs typeface="Arial" panose="020B0604020202020204" pitchFamily="34" charset="0"/>
                        </a:rPr>
                        <a:t>v1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80" name="图片 9">
            <a:extLst>
              <a:ext uri="{FF2B5EF4-FFF2-40B4-BE49-F238E27FC236}">
                <a16:creationId xmlns:a16="http://schemas.microsoft.com/office/drawing/2014/main" id="{0EA6C3C0-5C93-7014-D195-272C8F979A53}"/>
              </a:ext>
            </a:extLst>
          </p:cNvPr>
          <p:cNvPicPr>
            <a:picLocks noChangeAspect="1"/>
          </p:cNvPicPr>
          <p:nvPr/>
        </p:nvPicPr>
        <p:blipFill>
          <a:blip r:embed="rId6"/>
          <a:stretch>
            <a:fillRect/>
          </a:stretch>
        </p:blipFill>
        <p:spPr>
          <a:xfrm>
            <a:off x="6216773" y="3392724"/>
            <a:ext cx="355575" cy="355575"/>
          </a:xfrm>
          <a:prstGeom prst="rect">
            <a:avLst/>
          </a:prstGeom>
        </p:spPr>
      </p:pic>
      <p:sp>
        <p:nvSpPr>
          <p:cNvPr id="81" name="矩形 17">
            <a:extLst>
              <a:ext uri="{FF2B5EF4-FFF2-40B4-BE49-F238E27FC236}">
                <a16:creationId xmlns:a16="http://schemas.microsoft.com/office/drawing/2014/main" id="{045F4705-3B9E-E4FF-C7BE-A47E017B2B98}"/>
              </a:ext>
            </a:extLst>
          </p:cNvPr>
          <p:cNvSpPr/>
          <p:nvPr/>
        </p:nvSpPr>
        <p:spPr>
          <a:xfrm>
            <a:off x="6178538" y="3331266"/>
            <a:ext cx="1882459" cy="502833"/>
          </a:xfrm>
          <a:prstGeom prst="rect">
            <a:avLst/>
          </a:prstGeom>
          <a:no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600" b="1" dirty="0">
              <a:latin typeface="Arial" panose="020B0604020202020204" pitchFamily="34" charset="0"/>
              <a:ea typeface="Microsoft YaHei" panose="020B0503020204020204" pitchFamily="34" charset="-122"/>
              <a:cs typeface="Arial" panose="020B0604020202020204" pitchFamily="34" charset="0"/>
            </a:endParaRPr>
          </a:p>
        </p:txBody>
      </p:sp>
      <p:sp>
        <p:nvSpPr>
          <p:cNvPr id="82" name="矩形 20">
            <a:extLst>
              <a:ext uri="{FF2B5EF4-FFF2-40B4-BE49-F238E27FC236}">
                <a16:creationId xmlns:a16="http://schemas.microsoft.com/office/drawing/2014/main" id="{265DA386-0B87-F984-5F9F-01E2EC636342}"/>
              </a:ext>
            </a:extLst>
          </p:cNvPr>
          <p:cNvSpPr/>
          <p:nvPr/>
        </p:nvSpPr>
        <p:spPr>
          <a:xfrm>
            <a:off x="6474009" y="3420424"/>
            <a:ext cx="1529586" cy="338554"/>
          </a:xfrm>
          <a:prstGeom prst="rect">
            <a:avLst/>
          </a:prstGeom>
        </p:spPr>
        <p:txBody>
          <a:bodyPr wrap="none">
            <a:spAutoFit/>
          </a:bodyPr>
          <a:lstStyle/>
          <a:p>
            <a:pPr algn="ctr"/>
            <a:r>
              <a:rPr lang="en-US" altLang="zh-CN" sz="1600" dirty="0">
                <a:latin typeface="Arial" panose="020B0604020202020204" pitchFamily="34" charset="0"/>
                <a:ea typeface="Microsoft YaHei" panose="020B0503020204020204" pitchFamily="34" charset="-122"/>
                <a:cs typeface="Arial" panose="020B0604020202020204" pitchFamily="34" charset="0"/>
              </a:rPr>
              <a:t>PUT(</a:t>
            </a:r>
            <a:r>
              <a:rPr lang="en-US" altLang="zh-CN" sz="1600" b="1" dirty="0" err="1">
                <a:latin typeface="Arial" panose="020B0604020202020204" pitchFamily="34" charset="0"/>
                <a:ea typeface="Microsoft YaHei" panose="020B0503020204020204" pitchFamily="34" charset="-122"/>
                <a:cs typeface="Arial" panose="020B0604020202020204" pitchFamily="34" charset="0"/>
              </a:rPr>
              <a:t>objA</a:t>
            </a:r>
            <a:r>
              <a:rPr lang="en-US" altLang="zh-CN" sz="1600" b="1" dirty="0">
                <a:latin typeface="Arial" panose="020B0604020202020204" pitchFamily="34" charset="0"/>
                <a:ea typeface="Microsoft YaHei" panose="020B0503020204020204" pitchFamily="34" charset="-122"/>
                <a:cs typeface="Arial" panose="020B0604020202020204" pitchFamily="34" charset="0"/>
              </a:rPr>
              <a:t>,</a:t>
            </a:r>
            <a:r>
              <a:rPr lang="zh-CN" altLang="en-US" sz="1600" b="1" dirty="0">
                <a:latin typeface="Arial" panose="020B0604020202020204" pitchFamily="34" charset="0"/>
                <a:ea typeface="Microsoft YaHei" panose="020B0503020204020204" pitchFamily="34" charset="-122"/>
                <a:cs typeface="Arial" panose="020B0604020202020204" pitchFamily="34" charset="0"/>
              </a:rPr>
              <a:t> </a:t>
            </a:r>
            <a:r>
              <a:rPr lang="en-US" altLang="zh-CN" sz="1600" b="1" dirty="0">
                <a:solidFill>
                  <a:srgbClr val="00B050"/>
                </a:solidFill>
                <a:latin typeface="Arial" panose="020B0604020202020204" pitchFamily="34" charset="0"/>
                <a:ea typeface="Microsoft YaHei" panose="020B0503020204020204" pitchFamily="34" charset="-122"/>
                <a:cs typeface="Arial" panose="020B0604020202020204" pitchFamily="34" charset="0"/>
              </a:rPr>
              <a:t>v2</a:t>
            </a:r>
            <a:r>
              <a:rPr lang="en-US" altLang="zh-CN" sz="1600" b="1" dirty="0">
                <a:latin typeface="Arial" panose="020B0604020202020204" pitchFamily="34" charset="0"/>
                <a:ea typeface="Microsoft YaHei" panose="020B0503020204020204" pitchFamily="34" charset="-122"/>
                <a:cs typeface="Arial" panose="020B0604020202020204" pitchFamily="34" charset="0"/>
              </a:rPr>
              <a:t>)</a:t>
            </a:r>
            <a:endParaRPr lang="zh-CN" altLang="en-US" sz="1600" b="1" dirty="0">
              <a:latin typeface="Arial" panose="020B0604020202020204" pitchFamily="34" charset="0"/>
              <a:ea typeface="Microsoft YaHei" panose="020B0503020204020204" pitchFamily="34" charset="-122"/>
              <a:cs typeface="Arial" panose="020B0604020202020204" pitchFamily="34" charset="0"/>
            </a:endParaRPr>
          </a:p>
        </p:txBody>
      </p:sp>
      <p:graphicFrame>
        <p:nvGraphicFramePr>
          <p:cNvPr id="83" name="Table 105">
            <a:extLst>
              <a:ext uri="{FF2B5EF4-FFF2-40B4-BE49-F238E27FC236}">
                <a16:creationId xmlns:a16="http://schemas.microsoft.com/office/drawing/2014/main" id="{2790E37E-1D1E-87E2-FD8C-F3A0864FE662}"/>
              </a:ext>
            </a:extLst>
          </p:cNvPr>
          <p:cNvGraphicFramePr>
            <a:graphicFrameLocks noGrp="1"/>
          </p:cNvGraphicFramePr>
          <p:nvPr>
            <p:extLst>
              <p:ext uri="{D42A27DB-BD31-4B8C-83A1-F6EECF244321}">
                <p14:modId xmlns:p14="http://schemas.microsoft.com/office/powerpoint/2010/main" val="333752442"/>
              </p:ext>
            </p:extLst>
          </p:nvPr>
        </p:nvGraphicFramePr>
        <p:xfrm>
          <a:off x="7556129" y="4509477"/>
          <a:ext cx="1407024" cy="370840"/>
        </p:xfrm>
        <a:graphic>
          <a:graphicData uri="http://schemas.openxmlformats.org/drawingml/2006/table">
            <a:tbl>
              <a:tblPr firstRow="1" bandRow="1">
                <a:tableStyleId>{5C22544A-7EE6-4342-B048-85BDC9FD1C3A}</a:tableStyleId>
              </a:tblPr>
              <a:tblGrid>
                <a:gridCol w="703512">
                  <a:extLst>
                    <a:ext uri="{9D8B030D-6E8A-4147-A177-3AD203B41FA5}">
                      <a16:colId xmlns:a16="http://schemas.microsoft.com/office/drawing/2014/main" val="20000"/>
                    </a:ext>
                  </a:extLst>
                </a:gridCol>
                <a:gridCol w="703512">
                  <a:extLst>
                    <a:ext uri="{9D8B030D-6E8A-4147-A177-3AD203B41FA5}">
                      <a16:colId xmlns:a16="http://schemas.microsoft.com/office/drawing/2014/main" val="20001"/>
                    </a:ext>
                  </a:extLst>
                </a:gridCol>
              </a:tblGrid>
              <a:tr h="370840">
                <a:tc>
                  <a:txBody>
                    <a:bodyPr/>
                    <a:lstStyle/>
                    <a:p>
                      <a:pPr algn="ctr"/>
                      <a:r>
                        <a:rPr lang="en-US" altLang="zh-CN" dirty="0" err="1">
                          <a:solidFill>
                            <a:schemeClr val="tx1"/>
                          </a:solidFill>
                          <a:latin typeface="Arial" panose="020B0604020202020204" pitchFamily="34" charset="0"/>
                          <a:ea typeface="Microsoft YaHei" panose="020B0503020204020204" pitchFamily="34" charset="-122"/>
                          <a:cs typeface="Arial" panose="020B0604020202020204" pitchFamily="34" charset="0"/>
                        </a:rPr>
                        <a:t>objA</a:t>
                      </a:r>
                      <a:endParaRPr lang="en-CN" dirty="0">
                        <a:solidFill>
                          <a:schemeClr val="tx1"/>
                        </a:solidFill>
                        <a:latin typeface="Arial" panose="020B0604020202020204" pitchFamily="34" charset="0"/>
                        <a:ea typeface="Microsoft YaHei" panose="020B0503020204020204" pitchFamily="34" charset="-122"/>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rgbClr val="00B050"/>
                          </a:solidFill>
                          <a:latin typeface="Arial" panose="020B0604020202020204" pitchFamily="34" charset="0"/>
                          <a:ea typeface="Microsoft YaHei" panose="020B0503020204020204" pitchFamily="34" charset="-122"/>
                          <a:cs typeface="Arial" panose="020B0604020202020204" pitchFamily="34" charset="0"/>
                        </a:rPr>
                        <a:t>v2</a:t>
                      </a:r>
                      <a:endParaRPr lang="en-CN" dirty="0">
                        <a:solidFill>
                          <a:srgbClr val="00B050"/>
                        </a:solidFill>
                        <a:latin typeface="Arial" panose="020B0604020202020204" pitchFamily="34" charset="0"/>
                        <a:ea typeface="Microsoft YaHei" panose="020B0503020204020204" pitchFamily="34" charset="-122"/>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84" name="Straight Arrow Connector 107">
            <a:extLst>
              <a:ext uri="{FF2B5EF4-FFF2-40B4-BE49-F238E27FC236}">
                <a16:creationId xmlns:a16="http://schemas.microsoft.com/office/drawing/2014/main" id="{8C9CC614-EFAB-7DD0-DDB9-142543C5E09D}"/>
              </a:ext>
            </a:extLst>
          </p:cNvPr>
          <p:cNvCxnSpPr>
            <a:cxnSpLocks/>
          </p:cNvCxnSpPr>
          <p:nvPr/>
        </p:nvCxnSpPr>
        <p:spPr>
          <a:xfrm>
            <a:off x="6924696" y="3834099"/>
            <a:ext cx="786286" cy="6135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108">
            <a:extLst>
              <a:ext uri="{FF2B5EF4-FFF2-40B4-BE49-F238E27FC236}">
                <a16:creationId xmlns:a16="http://schemas.microsoft.com/office/drawing/2014/main" id="{0E8234F7-0427-B0DF-A19F-ED8089F6688F}"/>
              </a:ext>
            </a:extLst>
          </p:cNvPr>
          <p:cNvCxnSpPr>
            <a:cxnSpLocks/>
          </p:cNvCxnSpPr>
          <p:nvPr/>
        </p:nvCxnSpPr>
        <p:spPr>
          <a:xfrm rot="10800000">
            <a:off x="6728116" y="3870610"/>
            <a:ext cx="786286" cy="6135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109">
            <a:extLst>
              <a:ext uri="{FF2B5EF4-FFF2-40B4-BE49-F238E27FC236}">
                <a16:creationId xmlns:a16="http://schemas.microsoft.com/office/drawing/2014/main" id="{7D22D2E2-E8D2-0A4F-A4A2-11AA7C2889D3}"/>
              </a:ext>
            </a:extLst>
          </p:cNvPr>
          <p:cNvSpPr txBox="1"/>
          <p:nvPr/>
        </p:nvSpPr>
        <p:spPr>
          <a:xfrm>
            <a:off x="7165074" y="3853245"/>
            <a:ext cx="1125892" cy="369332"/>
          </a:xfrm>
          <a:prstGeom prst="rect">
            <a:avLst/>
          </a:prstGeom>
          <a:noFill/>
        </p:spPr>
        <p:txBody>
          <a:bodyPr wrap="square">
            <a:spAutoFit/>
          </a:bodyPr>
          <a:lstStyle/>
          <a:p>
            <a:pPr marL="0" indent="0" algn="ctr" rtl="0">
              <a:spcBef>
                <a:spcPts val="0"/>
              </a:spcBef>
              <a:spcAft>
                <a:spcPts val="0"/>
              </a:spcAft>
              <a:buNone/>
            </a:pPr>
            <a:r>
              <a:rPr lang="en-US" altLang="zh-CN" b="1" dirty="0">
                <a:latin typeface="Arial" panose="020B0604020202020204" pitchFamily="34" charset="0"/>
                <a:ea typeface="Microsoft YaHei" panose="020B0503020204020204" pitchFamily="34" charset="-122"/>
                <a:cs typeface="Arial" panose="020B0604020202020204" pitchFamily="34" charset="0"/>
                <a:sym typeface="Bebas Neue"/>
              </a:rPr>
              <a:t>acquire</a:t>
            </a:r>
            <a:endParaRPr lang="en-CN" b="1" dirty="0">
              <a:latin typeface="Arial" panose="020B0604020202020204" pitchFamily="34" charset="0"/>
              <a:ea typeface="Microsoft YaHei" panose="020B0503020204020204" pitchFamily="34" charset="-122"/>
              <a:cs typeface="Arial" panose="020B0604020202020204" pitchFamily="34" charset="0"/>
              <a:sym typeface="Bebas Neue"/>
            </a:endParaRPr>
          </a:p>
        </p:txBody>
      </p:sp>
      <p:pic>
        <p:nvPicPr>
          <p:cNvPr id="87" name="Graphic 111" descr="Lock with solid fill">
            <a:extLst>
              <a:ext uri="{FF2B5EF4-FFF2-40B4-BE49-F238E27FC236}">
                <a16:creationId xmlns:a16="http://schemas.microsoft.com/office/drawing/2014/main" id="{9CCB86D2-159D-47AC-FF62-05A2ACA55E67}"/>
              </a:ext>
            </a:extLst>
          </p:cNvPr>
          <p:cNvPicPr>
            <a:picLocks noChangeAspect="1"/>
          </p:cNvPicPr>
          <p:nvPr/>
        </p:nvPicPr>
        <p:blipFill>
          <a:blip r:embed="rId7"/>
          <a:stretch>
            <a:fillRect/>
          </a:stretch>
        </p:blipFill>
        <p:spPr>
          <a:xfrm>
            <a:off x="8963153" y="4428146"/>
            <a:ext cx="508379" cy="508379"/>
          </a:xfrm>
          <a:prstGeom prst="rect">
            <a:avLst/>
          </a:prstGeom>
        </p:spPr>
      </p:pic>
      <p:sp>
        <p:nvSpPr>
          <p:cNvPr id="88" name="TextBox 112">
            <a:extLst>
              <a:ext uri="{FF2B5EF4-FFF2-40B4-BE49-F238E27FC236}">
                <a16:creationId xmlns:a16="http://schemas.microsoft.com/office/drawing/2014/main" id="{DADBBFF2-E6E8-72CE-6635-2E4A4392DC00}"/>
              </a:ext>
            </a:extLst>
          </p:cNvPr>
          <p:cNvSpPr txBox="1"/>
          <p:nvPr/>
        </p:nvSpPr>
        <p:spPr>
          <a:xfrm>
            <a:off x="6456906" y="4072210"/>
            <a:ext cx="658751" cy="369332"/>
          </a:xfrm>
          <a:prstGeom prst="rect">
            <a:avLst/>
          </a:prstGeom>
          <a:noFill/>
        </p:spPr>
        <p:txBody>
          <a:bodyPr wrap="square">
            <a:spAutoFit/>
          </a:bodyPr>
          <a:lstStyle/>
          <a:p>
            <a:pPr marL="0" indent="0" algn="ctr" rtl="0">
              <a:spcBef>
                <a:spcPts val="0"/>
              </a:spcBef>
              <a:spcAft>
                <a:spcPts val="0"/>
              </a:spcAft>
              <a:buNone/>
            </a:pPr>
            <a:r>
              <a:rPr lang="en-CN" b="1" dirty="0">
                <a:solidFill>
                  <a:schemeClr val="bg1">
                    <a:lumMod val="65000"/>
                  </a:schemeClr>
                </a:solidFill>
                <a:latin typeface="Arial" panose="020B0604020202020204" pitchFamily="34" charset="0"/>
                <a:ea typeface="Microsoft YaHei" panose="020B0503020204020204" pitchFamily="34" charset="-122"/>
                <a:cs typeface="Arial" panose="020B0604020202020204" pitchFamily="34" charset="0"/>
                <a:sym typeface="Bebas Neue"/>
              </a:rPr>
              <a:t>fail</a:t>
            </a:r>
          </a:p>
        </p:txBody>
      </p:sp>
      <p:cxnSp>
        <p:nvCxnSpPr>
          <p:cNvPr id="89" name="Straight Arrow Connector 113">
            <a:extLst>
              <a:ext uri="{FF2B5EF4-FFF2-40B4-BE49-F238E27FC236}">
                <a16:creationId xmlns:a16="http://schemas.microsoft.com/office/drawing/2014/main" id="{B33F6575-74EE-DC60-1F4D-AA2C0C47273D}"/>
              </a:ext>
            </a:extLst>
          </p:cNvPr>
          <p:cNvCxnSpPr>
            <a:cxnSpLocks/>
          </p:cNvCxnSpPr>
          <p:nvPr/>
        </p:nvCxnSpPr>
        <p:spPr>
          <a:xfrm flipH="1">
            <a:off x="8667239" y="3849592"/>
            <a:ext cx="654818" cy="6420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114">
            <a:extLst>
              <a:ext uri="{FF2B5EF4-FFF2-40B4-BE49-F238E27FC236}">
                <a16:creationId xmlns:a16="http://schemas.microsoft.com/office/drawing/2014/main" id="{529CCD50-6E12-BD29-3E82-8C4675F273C9}"/>
              </a:ext>
            </a:extLst>
          </p:cNvPr>
          <p:cNvSpPr txBox="1"/>
          <p:nvPr/>
        </p:nvSpPr>
        <p:spPr>
          <a:xfrm>
            <a:off x="9059357" y="3946575"/>
            <a:ext cx="1125892" cy="369332"/>
          </a:xfrm>
          <a:prstGeom prst="rect">
            <a:avLst/>
          </a:prstGeom>
          <a:noFill/>
        </p:spPr>
        <p:txBody>
          <a:bodyPr wrap="square">
            <a:spAutoFit/>
          </a:bodyPr>
          <a:lstStyle/>
          <a:p>
            <a:pPr marL="0" indent="0" algn="ctr" rtl="0">
              <a:spcBef>
                <a:spcPts val="0"/>
              </a:spcBef>
              <a:spcAft>
                <a:spcPts val="0"/>
              </a:spcAft>
              <a:buNone/>
            </a:pPr>
            <a:r>
              <a:rPr lang="en-US" altLang="zh-CN" b="1" dirty="0">
                <a:latin typeface="Arial" panose="020B0604020202020204" pitchFamily="34" charset="0"/>
                <a:ea typeface="Microsoft YaHei" panose="020B0503020204020204" pitchFamily="34" charset="-122"/>
                <a:cs typeface="Arial" panose="020B0604020202020204" pitchFamily="34" charset="0"/>
                <a:sym typeface="Bebas Neue"/>
              </a:rPr>
              <a:t>release</a:t>
            </a:r>
            <a:endParaRPr lang="en-CN" b="1" dirty="0">
              <a:latin typeface="Arial" panose="020B0604020202020204" pitchFamily="34" charset="0"/>
              <a:ea typeface="Microsoft YaHei" panose="020B0503020204020204" pitchFamily="34" charset="-122"/>
              <a:cs typeface="Arial" panose="020B0604020202020204" pitchFamily="34" charset="0"/>
              <a:sym typeface="Bebas Neue"/>
            </a:endParaRPr>
          </a:p>
        </p:txBody>
      </p:sp>
      <p:sp>
        <p:nvSpPr>
          <p:cNvPr id="91" name="矩形 17">
            <a:extLst>
              <a:ext uri="{FF2B5EF4-FFF2-40B4-BE49-F238E27FC236}">
                <a16:creationId xmlns:a16="http://schemas.microsoft.com/office/drawing/2014/main" id="{EC8C5F13-0234-B981-A5D7-255A1CC5A7EF}"/>
              </a:ext>
            </a:extLst>
          </p:cNvPr>
          <p:cNvSpPr/>
          <p:nvPr/>
        </p:nvSpPr>
        <p:spPr>
          <a:xfrm>
            <a:off x="9516458" y="4390095"/>
            <a:ext cx="2442479" cy="502833"/>
          </a:xfrm>
          <a:prstGeom prst="rect">
            <a:avLst/>
          </a:prstGeom>
          <a:no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600" b="1" dirty="0">
              <a:latin typeface="Arial" panose="020B0604020202020204" pitchFamily="34" charset="0"/>
              <a:ea typeface="Microsoft YaHei" panose="020B0503020204020204" pitchFamily="34" charset="-122"/>
              <a:cs typeface="Arial" panose="020B0604020202020204" pitchFamily="34" charset="0"/>
            </a:endParaRPr>
          </a:p>
        </p:txBody>
      </p:sp>
      <p:pic>
        <p:nvPicPr>
          <p:cNvPr id="92" name="Picture 2">
            <a:extLst>
              <a:ext uri="{FF2B5EF4-FFF2-40B4-BE49-F238E27FC236}">
                <a16:creationId xmlns:a16="http://schemas.microsoft.com/office/drawing/2014/main" id="{AF00575B-9C82-C838-CA8A-12DE7BC84890}"/>
              </a:ext>
            </a:extLst>
          </p:cNvPr>
          <p:cNvPicPr>
            <a:picLocks noChangeAspect="1" noChangeArrowheads="1"/>
          </p:cNvPicPr>
          <p:nvPr/>
        </p:nvPicPr>
        <p:blipFill>
          <a:blip r:embed="rId5"/>
          <a:stretch>
            <a:fillRect/>
          </a:stretch>
        </p:blipFill>
        <p:spPr bwMode="auto">
          <a:xfrm>
            <a:off x="9479883" y="4471504"/>
            <a:ext cx="591829" cy="332903"/>
          </a:xfrm>
          <a:prstGeom prst="rect">
            <a:avLst/>
          </a:prstGeom>
          <a:noFill/>
        </p:spPr>
      </p:pic>
      <p:sp>
        <p:nvSpPr>
          <p:cNvPr id="93" name="矩形 20">
            <a:extLst>
              <a:ext uri="{FF2B5EF4-FFF2-40B4-BE49-F238E27FC236}">
                <a16:creationId xmlns:a16="http://schemas.microsoft.com/office/drawing/2014/main" id="{632C3475-AADE-502D-BB0A-711F236CF31F}"/>
              </a:ext>
            </a:extLst>
          </p:cNvPr>
          <p:cNvSpPr/>
          <p:nvPr/>
        </p:nvSpPr>
        <p:spPr>
          <a:xfrm>
            <a:off x="9925854" y="4471504"/>
            <a:ext cx="1952779" cy="338554"/>
          </a:xfrm>
          <a:prstGeom prst="rect">
            <a:avLst/>
          </a:prstGeom>
        </p:spPr>
        <p:txBody>
          <a:bodyPr wrap="none">
            <a:spAutoFit/>
          </a:bodyPr>
          <a:lstStyle/>
          <a:p>
            <a:pPr algn="ctr"/>
            <a:r>
              <a:rPr lang="en-US" altLang="zh-CN" sz="1600" b="1" dirty="0">
                <a:latin typeface="Arial" panose="020B0604020202020204" pitchFamily="34" charset="0"/>
                <a:ea typeface="Microsoft YaHei" panose="020B0503020204020204" pitchFamily="34" charset="-122"/>
                <a:cs typeface="Arial" panose="020B0604020202020204" pitchFamily="34" charset="0"/>
              </a:rPr>
              <a:t>Replicate</a:t>
            </a:r>
            <a:r>
              <a:rPr lang="zh-CN" altLang="en-US" sz="1600" b="1" dirty="0">
                <a:latin typeface="Arial" panose="020B0604020202020204" pitchFamily="34" charset="0"/>
                <a:ea typeface="Microsoft YaHei" panose="020B0503020204020204" pitchFamily="34" charset="-122"/>
                <a:cs typeface="Arial" panose="020B0604020202020204" pitchFamily="34" charset="0"/>
              </a:rPr>
              <a:t> </a:t>
            </a:r>
            <a:r>
              <a:rPr lang="en-US" altLang="zh-CN" sz="1600" b="1" dirty="0" err="1">
                <a:latin typeface="Arial" panose="020B0604020202020204" pitchFamily="34" charset="0"/>
                <a:ea typeface="Microsoft YaHei" panose="020B0503020204020204" pitchFamily="34" charset="-122"/>
                <a:cs typeface="Arial" panose="020B0604020202020204" pitchFamily="34" charset="0"/>
              </a:rPr>
              <a:t>objA</a:t>
            </a:r>
            <a:r>
              <a:rPr lang="en-US" altLang="zh-CN" sz="1600" b="1" dirty="0">
                <a:latin typeface="Arial" panose="020B0604020202020204" pitchFamily="34" charset="0"/>
                <a:ea typeface="Microsoft YaHei" panose="020B0503020204020204" pitchFamily="34" charset="-122"/>
                <a:cs typeface="Arial" panose="020B0604020202020204" pitchFamily="34" charset="0"/>
              </a:rPr>
              <a:t>,</a:t>
            </a:r>
            <a:r>
              <a:rPr lang="zh-CN" altLang="en-US" sz="1600" b="1" dirty="0">
                <a:latin typeface="Arial" panose="020B0604020202020204" pitchFamily="34" charset="0"/>
                <a:ea typeface="Microsoft YaHei" panose="020B0503020204020204" pitchFamily="34" charset="-122"/>
                <a:cs typeface="Arial" panose="020B0604020202020204" pitchFamily="34" charset="0"/>
              </a:rPr>
              <a:t> </a:t>
            </a:r>
            <a:r>
              <a:rPr lang="en-US" altLang="zh-CN" sz="1600" b="1" dirty="0">
                <a:solidFill>
                  <a:srgbClr val="00B050"/>
                </a:solidFill>
                <a:latin typeface="Arial" panose="020B0604020202020204" pitchFamily="34" charset="0"/>
                <a:ea typeface="Microsoft YaHei" panose="020B0503020204020204" pitchFamily="34" charset="-122"/>
                <a:cs typeface="Arial" panose="020B0604020202020204" pitchFamily="34" charset="0"/>
              </a:rPr>
              <a:t>v2</a:t>
            </a:r>
            <a:endParaRPr lang="zh-CN" altLang="en-US" sz="1600" b="1" dirty="0">
              <a:solidFill>
                <a:srgbClr val="00B050"/>
              </a:solidFill>
              <a:latin typeface="Arial" panose="020B0604020202020204" pitchFamily="34" charset="0"/>
              <a:ea typeface="Microsoft YaHei" panose="020B0503020204020204" pitchFamily="34" charset="-122"/>
              <a:cs typeface="Arial" panose="020B0604020202020204" pitchFamily="34" charset="0"/>
            </a:endParaRPr>
          </a:p>
        </p:txBody>
      </p:sp>
      <p:cxnSp>
        <p:nvCxnSpPr>
          <p:cNvPr id="94" name="Straight Arrow Connector 120">
            <a:extLst>
              <a:ext uri="{FF2B5EF4-FFF2-40B4-BE49-F238E27FC236}">
                <a16:creationId xmlns:a16="http://schemas.microsoft.com/office/drawing/2014/main" id="{FE597B5D-A1E8-5838-3323-15B83A1EFEFD}"/>
              </a:ext>
            </a:extLst>
          </p:cNvPr>
          <p:cNvCxnSpPr>
            <a:cxnSpLocks/>
          </p:cNvCxnSpPr>
          <p:nvPr/>
        </p:nvCxnSpPr>
        <p:spPr>
          <a:xfrm>
            <a:off x="10221825" y="3849592"/>
            <a:ext cx="355542" cy="5390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121">
            <a:extLst>
              <a:ext uri="{FF2B5EF4-FFF2-40B4-BE49-F238E27FC236}">
                <a16:creationId xmlns:a16="http://schemas.microsoft.com/office/drawing/2014/main" id="{DE201211-32CC-38D5-7FCA-9535A681D6A1}"/>
              </a:ext>
            </a:extLst>
          </p:cNvPr>
          <p:cNvSpPr txBox="1"/>
          <p:nvPr/>
        </p:nvSpPr>
        <p:spPr>
          <a:xfrm>
            <a:off x="10388187" y="3915508"/>
            <a:ext cx="1257306" cy="369332"/>
          </a:xfrm>
          <a:prstGeom prst="rect">
            <a:avLst/>
          </a:prstGeom>
          <a:noFill/>
        </p:spPr>
        <p:txBody>
          <a:bodyPr wrap="square">
            <a:spAutoFit/>
          </a:bodyPr>
          <a:lstStyle/>
          <a:p>
            <a:pPr marL="0" indent="0" algn="ctr" rtl="0">
              <a:spcBef>
                <a:spcPts val="0"/>
              </a:spcBef>
              <a:spcAft>
                <a:spcPts val="0"/>
              </a:spcAft>
              <a:buNone/>
            </a:pPr>
            <a:r>
              <a:rPr lang="en-US" altLang="zh-CN" b="1" dirty="0">
                <a:latin typeface="Arial" panose="020B0604020202020204" pitchFamily="34" charset="0"/>
                <a:ea typeface="Microsoft YaHei" panose="020B0503020204020204" pitchFamily="34" charset="-122"/>
                <a:cs typeface="Arial" panose="020B0604020202020204" pitchFamily="34" charset="0"/>
                <a:sym typeface="Bebas Neue"/>
              </a:rPr>
              <a:t>trigger</a:t>
            </a:r>
            <a:endParaRPr lang="en-CN" b="1" dirty="0">
              <a:latin typeface="Arial" panose="020B0604020202020204" pitchFamily="34" charset="0"/>
              <a:ea typeface="Microsoft YaHei" panose="020B0503020204020204" pitchFamily="34" charset="-122"/>
              <a:cs typeface="Arial" panose="020B0604020202020204" pitchFamily="34" charset="0"/>
              <a:sym typeface="Bebas Neue"/>
            </a:endParaRPr>
          </a:p>
        </p:txBody>
      </p:sp>
      <p:sp>
        <p:nvSpPr>
          <p:cNvPr id="96" name="Rounded Rectangle 95">
            <a:extLst>
              <a:ext uri="{FF2B5EF4-FFF2-40B4-BE49-F238E27FC236}">
                <a16:creationId xmlns:a16="http://schemas.microsoft.com/office/drawing/2014/main" id="{9F57E6CD-0CD9-82DF-3D91-54815675498F}"/>
              </a:ext>
            </a:extLst>
          </p:cNvPr>
          <p:cNvSpPr/>
          <p:nvPr/>
        </p:nvSpPr>
        <p:spPr>
          <a:xfrm>
            <a:off x="1912018" y="5456996"/>
            <a:ext cx="7863779" cy="843146"/>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altLang="zh-CN" sz="2000" b="1" dirty="0">
                <a:solidFill>
                  <a:schemeClr val="tx1"/>
                </a:solidFill>
                <a:latin typeface="Arial" panose="020B0604020202020204" pitchFamily="34" charset="0"/>
                <a:cs typeface="Arial" panose="020B0604020202020204" pitchFamily="34" charset="0"/>
              </a:rPr>
              <a:t>Prevents</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concurrent</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PUT</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requests</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in</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a</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serverless</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manner</a:t>
            </a:r>
          </a:p>
          <a:p>
            <a:pPr marL="342900" indent="-342900">
              <a:buFont typeface="Arial" panose="020B0604020202020204" pitchFamily="34" charset="0"/>
              <a:buChar char="•"/>
            </a:pPr>
            <a:r>
              <a:rPr lang="en-US" altLang="zh-CN" sz="2000" b="1" dirty="0">
                <a:solidFill>
                  <a:schemeClr val="tx1"/>
                </a:solidFill>
                <a:latin typeface="Arial" panose="020B0604020202020204" pitchFamily="34" charset="0"/>
                <a:cs typeface="Arial" panose="020B0604020202020204" pitchFamily="34" charset="0"/>
              </a:rPr>
              <a:t>Opportunistically</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reduce</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of</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replication</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tasks</a:t>
            </a:r>
            <a:endParaRPr lang="en-CN"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29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500"/>
                                        <p:tgtEl>
                                          <p:spTgt spid="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500"/>
                                        <p:tgtEl>
                                          <p:spTgt spid="84"/>
                                        </p:tgtEl>
                                      </p:cBhvr>
                                    </p:animEffect>
                                  </p:childTnLst>
                                </p:cTn>
                              </p:par>
                              <p:par>
                                <p:cTn id="18" presetID="10" presetClass="entr" presetSubtype="0"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500"/>
                                        <p:tgtEl>
                                          <p:spTgt spid="86"/>
                                        </p:tgtEl>
                                      </p:cBhvr>
                                    </p:animEffect>
                                  </p:childTnLst>
                                </p:cTn>
                              </p:par>
                            </p:childTnLst>
                          </p:cTn>
                        </p:par>
                        <p:par>
                          <p:cTn id="27" fill="hold">
                            <p:stCondLst>
                              <p:cond delay="1000"/>
                            </p:stCondLst>
                            <p:childTnLst>
                              <p:par>
                                <p:cTn id="28" presetID="1" presetClass="exit" presetSubtype="0" fill="hold" nodeType="afterEffect">
                                  <p:stCondLst>
                                    <p:cond delay="0"/>
                                  </p:stCondLst>
                                  <p:childTnLst>
                                    <p:set>
                                      <p:cBhvr>
                                        <p:cTn id="29" dur="1" fill="hold">
                                          <p:stCondLst>
                                            <p:cond delay="0"/>
                                          </p:stCondLst>
                                        </p:cTn>
                                        <p:tgtEl>
                                          <p:spTgt spid="79"/>
                                        </p:tgtEl>
                                        <p:attrNameLst>
                                          <p:attrName>style.visibility</p:attrName>
                                        </p:attrNameLst>
                                      </p:cBhvr>
                                      <p:to>
                                        <p:strVal val="hidden"/>
                                      </p:to>
                                    </p:se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500"/>
                                        <p:tgtEl>
                                          <p:spTgt spid="8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fade">
                                      <p:cBhvr>
                                        <p:cTn id="38" dur="500"/>
                                        <p:tgtEl>
                                          <p:spTgt spid="8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fade">
                                      <p:cBhvr>
                                        <p:cTn id="45" dur="500"/>
                                        <p:tgtEl>
                                          <p:spTgt spid="91"/>
                                        </p:tgtEl>
                                      </p:cBhvr>
                                    </p:animEffect>
                                  </p:childTnLst>
                                </p:cTn>
                              </p:par>
                              <p:par>
                                <p:cTn id="46" presetID="10" presetClass="entr" presetSubtype="0" fill="hold" nodeType="with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fade">
                                      <p:cBhvr>
                                        <p:cTn id="48" dur="500"/>
                                        <p:tgtEl>
                                          <p:spTgt spid="9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fade">
                                      <p:cBhvr>
                                        <p:cTn id="57" dur="500"/>
                                        <p:tgtEl>
                                          <p:spTgt spid="95"/>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p:bldP spid="86" grpId="0"/>
      <p:bldP spid="88" grpId="0"/>
      <p:bldP spid="90" grpId="0"/>
      <p:bldP spid="91" grpId="0" animBg="1"/>
      <p:bldP spid="93" grpId="0"/>
      <p:bldP spid="95" grpId="0"/>
      <p:bldP spid="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10C8D-6A61-0D1E-E7BE-D8ABAFA95C51}"/>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0D9BEB8-8B69-7D65-E0F3-0C0F9914C466}"/>
              </a:ext>
            </a:extLst>
          </p:cNvPr>
          <p:cNvSpPr>
            <a:spLocks noGrp="1"/>
          </p:cNvSpPr>
          <p:nvPr>
            <p:ph type="sldNum" sz="quarter" idx="12"/>
          </p:nvPr>
        </p:nvSpPr>
        <p:spPr/>
        <p:txBody>
          <a:bodyPr/>
          <a:lstStyle/>
          <a:p>
            <a:fld id="{5CB3BB4A-F123-3C47-9D85-09C7477F8767}" type="slidenum">
              <a:rPr kumimoji="1" lang="zh-CN" altLang="en-US" smtClean="0"/>
              <a:t>13</a:t>
            </a:fld>
            <a:endParaRPr kumimoji="1" lang="zh-CN" altLang="en-US"/>
          </a:p>
        </p:txBody>
      </p:sp>
      <p:sp>
        <p:nvSpPr>
          <p:cNvPr id="5" name="标题 1">
            <a:extLst>
              <a:ext uri="{FF2B5EF4-FFF2-40B4-BE49-F238E27FC236}">
                <a16:creationId xmlns:a16="http://schemas.microsoft.com/office/drawing/2014/main" id="{28BD87E3-A38D-660C-DA6D-095E9B2E2C7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Optimistic</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Parallel</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Replication</a:t>
            </a:r>
            <a:endParaRPr kumimoji="1" lang="zh-CN" altLang="en-US" sz="3200" dirty="0">
              <a:latin typeface="Arial" panose="020B0604020202020204" pitchFamily="34" charset="0"/>
              <a:ea typeface="Microsoft YaHei" charset="-122"/>
              <a:cs typeface="Arial" panose="020B0604020202020204" pitchFamily="34" charset="0"/>
            </a:endParaRPr>
          </a:p>
        </p:txBody>
      </p:sp>
      <p:sp>
        <p:nvSpPr>
          <p:cNvPr id="2" name="内容占位符 2">
            <a:extLst>
              <a:ext uri="{FF2B5EF4-FFF2-40B4-BE49-F238E27FC236}">
                <a16:creationId xmlns:a16="http://schemas.microsoft.com/office/drawing/2014/main" id="{D3C70D7D-0B82-6610-B3B3-838B254DD44C}"/>
              </a:ext>
            </a:extLst>
          </p:cNvPr>
          <p:cNvSpPr>
            <a:spLocks noGrp="1"/>
          </p:cNvSpPr>
          <p:nvPr>
            <p:ph idx="1"/>
          </p:nvPr>
        </p:nvSpPr>
        <p:spPr>
          <a:xfrm>
            <a:off x="489054" y="1825625"/>
            <a:ext cx="11213892" cy="561315"/>
          </a:xfrm>
        </p:spPr>
        <p:txBody>
          <a:bodyPr vert="horz" lIns="91440" tIns="45720" rIns="91440" bIns="45720" rtlCol="0">
            <a:normAutofit/>
          </a:bodyPr>
          <a:lstStyle/>
          <a:p>
            <a:r>
              <a:rPr lang="en-US" altLang="zh-CN" sz="2400" u="sng" dirty="0">
                <a:latin typeface="Arial" panose="020B0604020202020204" pitchFamily="34" charset="0"/>
                <a:cs typeface="Arial" panose="020B0604020202020204" pitchFamily="34" charset="0"/>
              </a:rPr>
              <a:t>Key</a:t>
            </a:r>
            <a:r>
              <a:rPr lang="zh-CN" altLang="en-US" sz="2400" u="sng" dirty="0">
                <a:latin typeface="Arial" panose="020B0604020202020204" pitchFamily="34" charset="0"/>
                <a:cs typeface="Arial" panose="020B0604020202020204" pitchFamily="34" charset="0"/>
              </a:rPr>
              <a:t> </a:t>
            </a:r>
            <a:r>
              <a:rPr lang="en-US" altLang="zh-CN" sz="2400" u="sng" dirty="0">
                <a:latin typeface="Arial" panose="020B0604020202020204" pitchFamily="34" charset="0"/>
                <a:cs typeface="Arial" panose="020B0604020202020204" pitchFamily="34" charset="0"/>
              </a:rPr>
              <a:t>Idea</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Proceed</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optimistically</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until</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version</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match</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is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detected</a:t>
            </a:r>
          </a:p>
        </p:txBody>
      </p:sp>
      <p:pic>
        <p:nvPicPr>
          <p:cNvPr id="26" name="Picture 25">
            <a:extLst>
              <a:ext uri="{FF2B5EF4-FFF2-40B4-BE49-F238E27FC236}">
                <a16:creationId xmlns:a16="http://schemas.microsoft.com/office/drawing/2014/main" id="{F9E19253-1AA8-55B7-B306-BF3AD2091BD0}"/>
              </a:ext>
            </a:extLst>
          </p:cNvPr>
          <p:cNvPicPr>
            <a:picLocks noChangeAspect="1"/>
          </p:cNvPicPr>
          <p:nvPr/>
        </p:nvPicPr>
        <p:blipFill>
          <a:blip r:embed="rId3"/>
          <a:stretch>
            <a:fillRect/>
          </a:stretch>
        </p:blipFill>
        <p:spPr>
          <a:xfrm>
            <a:off x="217286" y="3035376"/>
            <a:ext cx="6331095" cy="1964135"/>
          </a:xfrm>
          <a:prstGeom prst="rect">
            <a:avLst/>
          </a:prstGeom>
        </p:spPr>
      </p:pic>
      <p:sp>
        <p:nvSpPr>
          <p:cNvPr id="27" name="矩形 17">
            <a:extLst>
              <a:ext uri="{FF2B5EF4-FFF2-40B4-BE49-F238E27FC236}">
                <a16:creationId xmlns:a16="http://schemas.microsoft.com/office/drawing/2014/main" id="{96F76F44-CC3B-7B8C-029C-2361837ACAF9}"/>
              </a:ext>
            </a:extLst>
          </p:cNvPr>
          <p:cNvSpPr/>
          <p:nvPr/>
        </p:nvSpPr>
        <p:spPr>
          <a:xfrm>
            <a:off x="6548381" y="3472355"/>
            <a:ext cx="2095354" cy="502833"/>
          </a:xfrm>
          <a:prstGeom prst="rect">
            <a:avLst/>
          </a:prstGeom>
          <a:no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600" b="1" dirty="0">
              <a:latin typeface="Arial" panose="020B0604020202020204" pitchFamily="34" charset="0"/>
              <a:ea typeface="Microsoft YaHei" panose="020B0503020204020204" pitchFamily="34" charset="-122"/>
              <a:cs typeface="Arial" panose="020B0604020202020204" pitchFamily="34" charset="0"/>
            </a:endParaRPr>
          </a:p>
        </p:txBody>
      </p:sp>
      <p:pic>
        <p:nvPicPr>
          <p:cNvPr id="28" name="Picture 2">
            <a:extLst>
              <a:ext uri="{FF2B5EF4-FFF2-40B4-BE49-F238E27FC236}">
                <a16:creationId xmlns:a16="http://schemas.microsoft.com/office/drawing/2014/main" id="{4EF2C57E-B723-19EE-59D0-28D74E4E76A8}"/>
              </a:ext>
            </a:extLst>
          </p:cNvPr>
          <p:cNvPicPr>
            <a:picLocks noChangeAspect="1" noChangeArrowheads="1"/>
          </p:cNvPicPr>
          <p:nvPr/>
        </p:nvPicPr>
        <p:blipFill>
          <a:blip r:embed="rId4"/>
          <a:stretch>
            <a:fillRect/>
          </a:stretch>
        </p:blipFill>
        <p:spPr bwMode="auto">
          <a:xfrm>
            <a:off x="6506594" y="3553764"/>
            <a:ext cx="591829" cy="332903"/>
          </a:xfrm>
          <a:prstGeom prst="rect">
            <a:avLst/>
          </a:prstGeom>
          <a:noFill/>
        </p:spPr>
      </p:pic>
      <p:sp>
        <p:nvSpPr>
          <p:cNvPr id="29" name="矩形 20">
            <a:extLst>
              <a:ext uri="{FF2B5EF4-FFF2-40B4-BE49-F238E27FC236}">
                <a16:creationId xmlns:a16="http://schemas.microsoft.com/office/drawing/2014/main" id="{4F763D2D-F148-72F7-1CA9-CDC4DF635042}"/>
              </a:ext>
            </a:extLst>
          </p:cNvPr>
          <p:cNvSpPr/>
          <p:nvPr/>
        </p:nvSpPr>
        <p:spPr>
          <a:xfrm>
            <a:off x="6957990" y="3553764"/>
            <a:ext cx="1609736" cy="338554"/>
          </a:xfrm>
          <a:prstGeom prst="rect">
            <a:avLst/>
          </a:prstGeom>
        </p:spPr>
        <p:txBody>
          <a:bodyPr wrap="none">
            <a:spAutoFit/>
          </a:bodyPr>
          <a:lstStyle/>
          <a:p>
            <a:pPr algn="ctr"/>
            <a:r>
              <a:rPr lang="en-US" altLang="zh-CN" sz="1600" b="1" dirty="0">
                <a:latin typeface="Arial" panose="020B0604020202020204" pitchFamily="34" charset="0"/>
                <a:ea typeface="Microsoft YaHei" panose="020B0503020204020204" pitchFamily="34" charset="-122"/>
                <a:cs typeface="Arial" panose="020B0604020202020204" pitchFamily="34" charset="0"/>
              </a:rPr>
              <a:t>Replicate</a:t>
            </a:r>
            <a:r>
              <a:rPr lang="zh-CN" altLang="en-US" sz="1600" b="1" dirty="0">
                <a:latin typeface="Arial" panose="020B0604020202020204" pitchFamily="34" charset="0"/>
                <a:ea typeface="Microsoft YaHei" panose="020B0503020204020204" pitchFamily="34" charset="-122"/>
                <a:cs typeface="Arial" panose="020B0604020202020204" pitchFamily="34" charset="0"/>
              </a:rPr>
              <a:t> </a:t>
            </a:r>
            <a:r>
              <a:rPr lang="en-US" altLang="zh-CN" sz="1600" b="1" dirty="0" err="1">
                <a:latin typeface="Arial" panose="020B0604020202020204" pitchFamily="34" charset="0"/>
                <a:ea typeface="Microsoft YaHei" panose="020B0503020204020204" pitchFamily="34" charset="-122"/>
                <a:cs typeface="Arial" panose="020B0604020202020204" pitchFamily="34" charset="0"/>
              </a:rPr>
              <a:t>objA</a:t>
            </a:r>
            <a:endParaRPr lang="zh-CN" altLang="en-US" sz="1600" b="1"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30" name="Picture 4" descr="AWS S3 (Simple Storage Service)&quot; Icon - Download for free – Iconduck">
            <a:extLst>
              <a:ext uri="{FF2B5EF4-FFF2-40B4-BE49-F238E27FC236}">
                <a16:creationId xmlns:a16="http://schemas.microsoft.com/office/drawing/2014/main" id="{E1D267FF-24C8-763F-23EB-A89EB5AE8306}"/>
              </a:ext>
            </a:extLst>
          </p:cNvPr>
          <p:cNvPicPr>
            <a:picLocks noChangeAspect="1" noChangeArrowheads="1"/>
          </p:cNvPicPr>
          <p:nvPr/>
        </p:nvPicPr>
        <p:blipFill>
          <a:blip r:embed="rId5"/>
          <a:srcRect/>
          <a:stretch>
            <a:fillRect/>
          </a:stretch>
        </p:blipFill>
        <p:spPr bwMode="auto">
          <a:xfrm>
            <a:off x="7536602" y="4354216"/>
            <a:ext cx="415884" cy="502833"/>
          </a:xfrm>
          <a:prstGeom prst="rect">
            <a:avLst/>
          </a:prstGeom>
          <a:noFill/>
        </p:spPr>
      </p:pic>
      <p:cxnSp>
        <p:nvCxnSpPr>
          <p:cNvPr id="31" name="Straight Arrow Connector 130">
            <a:extLst>
              <a:ext uri="{FF2B5EF4-FFF2-40B4-BE49-F238E27FC236}">
                <a16:creationId xmlns:a16="http://schemas.microsoft.com/office/drawing/2014/main" id="{4E63BB9D-C0A1-8FAD-CC97-92EA0D6EA4B1}"/>
              </a:ext>
            </a:extLst>
          </p:cNvPr>
          <p:cNvCxnSpPr>
            <a:cxnSpLocks/>
          </p:cNvCxnSpPr>
          <p:nvPr/>
        </p:nvCxnSpPr>
        <p:spPr>
          <a:xfrm>
            <a:off x="7565260" y="3985423"/>
            <a:ext cx="0" cy="3687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131">
            <a:extLst>
              <a:ext uri="{FF2B5EF4-FFF2-40B4-BE49-F238E27FC236}">
                <a16:creationId xmlns:a16="http://schemas.microsoft.com/office/drawing/2014/main" id="{54A11292-364B-8C2A-DBC5-ABC4FEF0125D}"/>
              </a:ext>
            </a:extLst>
          </p:cNvPr>
          <p:cNvSpPr txBox="1"/>
          <p:nvPr/>
        </p:nvSpPr>
        <p:spPr>
          <a:xfrm>
            <a:off x="6620681" y="3963072"/>
            <a:ext cx="944579" cy="830997"/>
          </a:xfrm>
          <a:prstGeom prst="rect">
            <a:avLst/>
          </a:prstGeom>
          <a:noFill/>
        </p:spPr>
        <p:txBody>
          <a:bodyPr wrap="square">
            <a:spAutoFit/>
          </a:bodyPr>
          <a:lstStyle/>
          <a:p>
            <a:pPr marL="0" indent="0" algn="ctr" rtl="0">
              <a:spcBef>
                <a:spcPts val="0"/>
              </a:spcBef>
              <a:spcAft>
                <a:spcPts val="0"/>
              </a:spcAft>
              <a:buNone/>
            </a:pPr>
            <a:r>
              <a:rPr lang="en-US" altLang="zh-CN" sz="1600" b="1" dirty="0">
                <a:latin typeface="Arial" panose="020B0604020202020204" pitchFamily="34" charset="0"/>
                <a:ea typeface="Microsoft YaHei" panose="020B0503020204020204" pitchFamily="34" charset="-122"/>
                <a:cs typeface="Arial" panose="020B0604020202020204" pitchFamily="34" charset="0"/>
                <a:sym typeface="Bebas Neue"/>
              </a:rPr>
              <a:t>Get</a:t>
            </a:r>
            <a:r>
              <a:rPr lang="zh-CN" altLang="en-US" sz="1600" b="1" dirty="0">
                <a:latin typeface="Arial" panose="020B0604020202020204" pitchFamily="34" charset="0"/>
                <a:ea typeface="Microsoft YaHei" panose="020B0503020204020204" pitchFamily="34" charset="-122"/>
                <a:cs typeface="Arial" panose="020B0604020202020204" pitchFamily="34" charset="0"/>
                <a:sym typeface="Bebas Neue"/>
              </a:rPr>
              <a:t> </a:t>
            </a:r>
            <a:r>
              <a:rPr lang="en-US" altLang="zh-CN" sz="1600" b="1" dirty="0">
                <a:latin typeface="Arial" panose="020B0604020202020204" pitchFamily="34" charset="0"/>
                <a:ea typeface="Microsoft YaHei" panose="020B0503020204020204" pitchFamily="34" charset="-122"/>
                <a:cs typeface="Arial" panose="020B0604020202020204" pitchFamily="34" charset="0"/>
                <a:sym typeface="Bebas Neue"/>
              </a:rPr>
              <a:t>latest</a:t>
            </a:r>
            <a:r>
              <a:rPr lang="zh-CN" altLang="en-US" sz="1600" b="1" dirty="0">
                <a:latin typeface="Arial" panose="020B0604020202020204" pitchFamily="34" charset="0"/>
                <a:ea typeface="Microsoft YaHei" panose="020B0503020204020204" pitchFamily="34" charset="-122"/>
                <a:cs typeface="Arial" panose="020B0604020202020204" pitchFamily="34" charset="0"/>
                <a:sym typeface="Bebas Neue"/>
              </a:rPr>
              <a:t> </a:t>
            </a:r>
            <a:r>
              <a:rPr lang="en-US" altLang="zh-CN" sz="1600" b="1" dirty="0">
                <a:latin typeface="Arial" panose="020B0604020202020204" pitchFamily="34" charset="0"/>
                <a:ea typeface="Microsoft YaHei" panose="020B0503020204020204" pitchFamily="34" charset="-122"/>
                <a:cs typeface="Arial" panose="020B0604020202020204" pitchFamily="34" charset="0"/>
                <a:sym typeface="Bebas Neue"/>
              </a:rPr>
              <a:t>version</a:t>
            </a:r>
            <a:endParaRPr lang="en-CN" sz="1600" b="1" dirty="0">
              <a:latin typeface="Arial" panose="020B0604020202020204" pitchFamily="34" charset="0"/>
              <a:ea typeface="Microsoft YaHei" panose="020B0503020204020204" pitchFamily="34" charset="-122"/>
              <a:cs typeface="Arial" panose="020B0604020202020204" pitchFamily="34" charset="0"/>
              <a:sym typeface="Bebas Neue"/>
            </a:endParaRPr>
          </a:p>
        </p:txBody>
      </p:sp>
      <p:sp>
        <p:nvSpPr>
          <p:cNvPr id="33" name="TextBox 135">
            <a:extLst>
              <a:ext uri="{FF2B5EF4-FFF2-40B4-BE49-F238E27FC236}">
                <a16:creationId xmlns:a16="http://schemas.microsoft.com/office/drawing/2014/main" id="{3D9F1E6F-7691-1ABD-1A05-E64E22981B03}"/>
              </a:ext>
            </a:extLst>
          </p:cNvPr>
          <p:cNvSpPr txBox="1"/>
          <p:nvPr/>
        </p:nvSpPr>
        <p:spPr>
          <a:xfrm>
            <a:off x="7826084" y="4035285"/>
            <a:ext cx="514102" cy="338554"/>
          </a:xfrm>
          <a:prstGeom prst="rect">
            <a:avLst/>
          </a:prstGeom>
          <a:noFill/>
        </p:spPr>
        <p:txBody>
          <a:bodyPr wrap="square">
            <a:spAutoFit/>
          </a:bodyPr>
          <a:lstStyle/>
          <a:p>
            <a:pPr marL="0" indent="0" algn="ctr" rtl="0">
              <a:spcBef>
                <a:spcPts val="0"/>
              </a:spcBef>
              <a:spcAft>
                <a:spcPts val="0"/>
              </a:spcAft>
              <a:buNone/>
            </a:pPr>
            <a:r>
              <a:rPr lang="en-US" altLang="zh-CN" sz="1600" b="1" dirty="0">
                <a:solidFill>
                  <a:srgbClr val="FF0000"/>
                </a:solidFill>
                <a:latin typeface="Arial" panose="020B0604020202020204" pitchFamily="34" charset="0"/>
                <a:ea typeface="Microsoft YaHei" panose="020B0503020204020204" pitchFamily="34" charset="-122"/>
                <a:cs typeface="Arial" panose="020B0604020202020204" pitchFamily="34" charset="0"/>
                <a:sym typeface="Bebas Neue"/>
              </a:rPr>
              <a:t>v1</a:t>
            </a:r>
            <a:endParaRPr lang="en-CN" sz="1600" b="1" dirty="0">
              <a:solidFill>
                <a:srgbClr val="FF0000"/>
              </a:solidFill>
              <a:latin typeface="Arial" panose="020B0604020202020204" pitchFamily="34" charset="0"/>
              <a:ea typeface="Microsoft YaHei" panose="020B0503020204020204" pitchFamily="34" charset="-122"/>
              <a:cs typeface="Arial" panose="020B0604020202020204" pitchFamily="34" charset="0"/>
              <a:sym typeface="Bebas Neue"/>
            </a:endParaRPr>
          </a:p>
        </p:txBody>
      </p:sp>
      <p:cxnSp>
        <p:nvCxnSpPr>
          <p:cNvPr id="34" name="Straight Arrow Connector 137">
            <a:extLst>
              <a:ext uri="{FF2B5EF4-FFF2-40B4-BE49-F238E27FC236}">
                <a16:creationId xmlns:a16="http://schemas.microsoft.com/office/drawing/2014/main" id="{88AC228D-AD62-A5B4-BF5D-1C306C1F84EA}"/>
              </a:ext>
            </a:extLst>
          </p:cNvPr>
          <p:cNvCxnSpPr>
            <a:cxnSpLocks/>
          </p:cNvCxnSpPr>
          <p:nvPr/>
        </p:nvCxnSpPr>
        <p:spPr>
          <a:xfrm flipV="1">
            <a:off x="7796581" y="3971389"/>
            <a:ext cx="0" cy="3687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17">
            <a:extLst>
              <a:ext uri="{FF2B5EF4-FFF2-40B4-BE49-F238E27FC236}">
                <a16:creationId xmlns:a16="http://schemas.microsoft.com/office/drawing/2014/main" id="{D2DBFAF8-F160-8985-8E36-D8F1DA0243B6}"/>
              </a:ext>
            </a:extLst>
          </p:cNvPr>
          <p:cNvSpPr/>
          <p:nvPr/>
        </p:nvSpPr>
        <p:spPr>
          <a:xfrm>
            <a:off x="9081560" y="3058522"/>
            <a:ext cx="2631164" cy="502833"/>
          </a:xfrm>
          <a:prstGeom prst="rect">
            <a:avLst/>
          </a:prstGeom>
          <a:no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600" b="1" dirty="0">
              <a:latin typeface="Arial" panose="020B0604020202020204" pitchFamily="34" charset="0"/>
              <a:ea typeface="Microsoft YaHei" panose="020B0503020204020204" pitchFamily="34" charset="-122"/>
              <a:cs typeface="Arial" panose="020B0604020202020204" pitchFamily="34" charset="0"/>
            </a:endParaRPr>
          </a:p>
        </p:txBody>
      </p:sp>
      <p:pic>
        <p:nvPicPr>
          <p:cNvPr id="36" name="Picture 2">
            <a:extLst>
              <a:ext uri="{FF2B5EF4-FFF2-40B4-BE49-F238E27FC236}">
                <a16:creationId xmlns:a16="http://schemas.microsoft.com/office/drawing/2014/main" id="{3DFC8637-94C7-DB6F-CC6B-B2E825DBA1DC}"/>
              </a:ext>
            </a:extLst>
          </p:cNvPr>
          <p:cNvPicPr>
            <a:picLocks noChangeAspect="1" noChangeArrowheads="1"/>
          </p:cNvPicPr>
          <p:nvPr/>
        </p:nvPicPr>
        <p:blipFill>
          <a:blip r:embed="rId4"/>
          <a:stretch>
            <a:fillRect/>
          </a:stretch>
        </p:blipFill>
        <p:spPr bwMode="auto">
          <a:xfrm>
            <a:off x="9044984" y="3139931"/>
            <a:ext cx="591829" cy="332903"/>
          </a:xfrm>
          <a:prstGeom prst="rect">
            <a:avLst/>
          </a:prstGeom>
          <a:noFill/>
        </p:spPr>
      </p:pic>
      <p:sp>
        <p:nvSpPr>
          <p:cNvPr id="37" name="矩形 20">
            <a:extLst>
              <a:ext uri="{FF2B5EF4-FFF2-40B4-BE49-F238E27FC236}">
                <a16:creationId xmlns:a16="http://schemas.microsoft.com/office/drawing/2014/main" id="{57376260-AB37-0446-E587-36E22FB845D0}"/>
              </a:ext>
            </a:extLst>
          </p:cNvPr>
          <p:cNvSpPr/>
          <p:nvPr/>
        </p:nvSpPr>
        <p:spPr>
          <a:xfrm>
            <a:off x="9405682" y="3139931"/>
            <a:ext cx="2307042" cy="338554"/>
          </a:xfrm>
          <a:prstGeom prst="rect">
            <a:avLst/>
          </a:prstGeom>
        </p:spPr>
        <p:txBody>
          <a:bodyPr wrap="none">
            <a:spAutoFit/>
          </a:bodyPr>
          <a:lstStyle/>
          <a:p>
            <a:pPr algn="ctr"/>
            <a:r>
              <a:rPr lang="en-US" altLang="zh-CN" sz="1600" b="1" dirty="0">
                <a:latin typeface="Arial" panose="020B0604020202020204" pitchFamily="34" charset="0"/>
                <a:ea typeface="Microsoft YaHei" panose="020B0503020204020204" pitchFamily="34" charset="-122"/>
                <a:cs typeface="Arial" panose="020B0604020202020204" pitchFamily="34" charset="0"/>
              </a:rPr>
              <a:t>Replicate</a:t>
            </a:r>
            <a:r>
              <a:rPr lang="zh-CN" altLang="en-US" sz="1600" b="1" dirty="0">
                <a:latin typeface="Arial" panose="020B0604020202020204" pitchFamily="34" charset="0"/>
                <a:ea typeface="Microsoft YaHei" panose="020B0503020204020204" pitchFamily="34" charset="-122"/>
                <a:cs typeface="Arial" panose="020B0604020202020204" pitchFamily="34" charset="0"/>
              </a:rPr>
              <a:t> </a:t>
            </a:r>
            <a:r>
              <a:rPr lang="en-US" altLang="zh-CN" sz="1600" b="1" dirty="0" err="1">
                <a:latin typeface="Arial" panose="020B0604020202020204" pitchFamily="34" charset="0"/>
                <a:ea typeface="Microsoft YaHei" panose="020B0503020204020204" pitchFamily="34" charset="-122"/>
                <a:cs typeface="Arial" panose="020B0604020202020204" pitchFamily="34" charset="0"/>
              </a:rPr>
              <a:t>objA</a:t>
            </a:r>
            <a:r>
              <a:rPr lang="en-US" altLang="zh-CN" sz="1600" b="1" dirty="0">
                <a:latin typeface="Arial" panose="020B0604020202020204" pitchFamily="34" charset="0"/>
                <a:ea typeface="Microsoft YaHei" panose="020B0503020204020204" pitchFamily="34" charset="-122"/>
                <a:cs typeface="Arial" panose="020B0604020202020204" pitchFamily="34" charset="0"/>
              </a:rPr>
              <a:t>,</a:t>
            </a:r>
            <a:r>
              <a:rPr lang="zh-CN" altLang="en-US" sz="1600" b="1" dirty="0">
                <a:latin typeface="Arial" panose="020B0604020202020204" pitchFamily="34" charset="0"/>
                <a:ea typeface="Microsoft YaHei" panose="020B0503020204020204" pitchFamily="34" charset="-122"/>
                <a:cs typeface="Arial" panose="020B0604020202020204" pitchFamily="34" charset="0"/>
              </a:rPr>
              <a:t> </a:t>
            </a:r>
            <a:r>
              <a:rPr lang="en-US" altLang="zh-CN" sz="1600" b="1" dirty="0">
                <a:latin typeface="Arial" panose="020B0604020202020204" pitchFamily="34" charset="0"/>
                <a:ea typeface="Microsoft YaHei" panose="020B0503020204020204" pitchFamily="34" charset="-122"/>
                <a:cs typeface="Arial" panose="020B0604020202020204" pitchFamily="34" charset="0"/>
              </a:rPr>
              <a:t>p1,</a:t>
            </a:r>
            <a:r>
              <a:rPr lang="zh-CN" altLang="en-US" sz="1600" b="1" dirty="0">
                <a:latin typeface="Arial" panose="020B0604020202020204" pitchFamily="34" charset="0"/>
                <a:ea typeface="Microsoft YaHei" panose="020B0503020204020204" pitchFamily="34" charset="-122"/>
                <a:cs typeface="Arial" panose="020B0604020202020204" pitchFamily="34" charset="0"/>
              </a:rPr>
              <a:t> </a:t>
            </a:r>
            <a:r>
              <a:rPr lang="en-US" altLang="zh-CN" sz="1600" b="1" dirty="0">
                <a:solidFill>
                  <a:srgbClr val="FF0000"/>
                </a:solidFill>
                <a:latin typeface="Arial" panose="020B0604020202020204" pitchFamily="34" charset="0"/>
                <a:ea typeface="Microsoft YaHei" panose="020B0503020204020204" pitchFamily="34" charset="-122"/>
                <a:cs typeface="Arial" panose="020B0604020202020204" pitchFamily="34" charset="0"/>
              </a:rPr>
              <a:t>v1</a:t>
            </a:r>
            <a:endParaRPr lang="zh-CN" altLang="en-US" sz="1600" b="1"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38" name="矩形 17">
            <a:extLst>
              <a:ext uri="{FF2B5EF4-FFF2-40B4-BE49-F238E27FC236}">
                <a16:creationId xmlns:a16="http://schemas.microsoft.com/office/drawing/2014/main" id="{B637AE66-8EA7-AFA5-D3E2-5BBE79FAEC3D}"/>
              </a:ext>
            </a:extLst>
          </p:cNvPr>
          <p:cNvSpPr/>
          <p:nvPr/>
        </p:nvSpPr>
        <p:spPr>
          <a:xfrm>
            <a:off x="9075600" y="3878432"/>
            <a:ext cx="2631164" cy="502833"/>
          </a:xfrm>
          <a:prstGeom prst="rect">
            <a:avLst/>
          </a:prstGeom>
          <a:no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600" b="1" dirty="0">
              <a:latin typeface="Arial" panose="020B0604020202020204" pitchFamily="34" charset="0"/>
              <a:ea typeface="Microsoft YaHei" panose="020B0503020204020204" pitchFamily="34" charset="-122"/>
              <a:cs typeface="Arial" panose="020B0604020202020204" pitchFamily="34" charset="0"/>
            </a:endParaRPr>
          </a:p>
        </p:txBody>
      </p:sp>
      <p:pic>
        <p:nvPicPr>
          <p:cNvPr id="39" name="Picture 2">
            <a:extLst>
              <a:ext uri="{FF2B5EF4-FFF2-40B4-BE49-F238E27FC236}">
                <a16:creationId xmlns:a16="http://schemas.microsoft.com/office/drawing/2014/main" id="{B7F4A347-67F3-8F14-7DE4-65F5766D9FFC}"/>
              </a:ext>
            </a:extLst>
          </p:cNvPr>
          <p:cNvPicPr>
            <a:picLocks noChangeAspect="1" noChangeArrowheads="1"/>
          </p:cNvPicPr>
          <p:nvPr/>
        </p:nvPicPr>
        <p:blipFill>
          <a:blip r:embed="rId4"/>
          <a:stretch>
            <a:fillRect/>
          </a:stretch>
        </p:blipFill>
        <p:spPr bwMode="auto">
          <a:xfrm>
            <a:off x="9039024" y="3959841"/>
            <a:ext cx="591829" cy="332903"/>
          </a:xfrm>
          <a:prstGeom prst="rect">
            <a:avLst/>
          </a:prstGeom>
          <a:noFill/>
        </p:spPr>
      </p:pic>
      <p:sp>
        <p:nvSpPr>
          <p:cNvPr id="40" name="矩形 20">
            <a:extLst>
              <a:ext uri="{FF2B5EF4-FFF2-40B4-BE49-F238E27FC236}">
                <a16:creationId xmlns:a16="http://schemas.microsoft.com/office/drawing/2014/main" id="{BC15369B-CAAF-F676-C2AF-60AA366100E6}"/>
              </a:ext>
            </a:extLst>
          </p:cNvPr>
          <p:cNvSpPr/>
          <p:nvPr/>
        </p:nvSpPr>
        <p:spPr>
          <a:xfrm>
            <a:off x="9406018" y="3959841"/>
            <a:ext cx="2307043" cy="338554"/>
          </a:xfrm>
          <a:prstGeom prst="rect">
            <a:avLst/>
          </a:prstGeom>
        </p:spPr>
        <p:txBody>
          <a:bodyPr wrap="none">
            <a:spAutoFit/>
          </a:bodyPr>
          <a:lstStyle/>
          <a:p>
            <a:pPr algn="ctr"/>
            <a:r>
              <a:rPr lang="en-US" altLang="zh-CN" sz="1600" b="1" dirty="0">
                <a:latin typeface="Arial" panose="020B0604020202020204" pitchFamily="34" charset="0"/>
                <a:ea typeface="Microsoft YaHei" panose="020B0503020204020204" pitchFamily="34" charset="-122"/>
                <a:cs typeface="Arial" panose="020B0604020202020204" pitchFamily="34" charset="0"/>
              </a:rPr>
              <a:t>Replicate</a:t>
            </a:r>
            <a:r>
              <a:rPr lang="zh-CN" altLang="en-US" sz="1600" b="1" dirty="0">
                <a:latin typeface="Arial" panose="020B0604020202020204" pitchFamily="34" charset="0"/>
                <a:ea typeface="Microsoft YaHei" panose="020B0503020204020204" pitchFamily="34" charset="-122"/>
                <a:cs typeface="Arial" panose="020B0604020202020204" pitchFamily="34" charset="0"/>
              </a:rPr>
              <a:t> </a:t>
            </a:r>
            <a:r>
              <a:rPr lang="en-US" altLang="zh-CN" sz="1600" b="1" dirty="0" err="1">
                <a:latin typeface="Arial" panose="020B0604020202020204" pitchFamily="34" charset="0"/>
                <a:ea typeface="Microsoft YaHei" panose="020B0503020204020204" pitchFamily="34" charset="-122"/>
                <a:cs typeface="Arial" panose="020B0604020202020204" pitchFamily="34" charset="0"/>
              </a:rPr>
              <a:t>objA</a:t>
            </a:r>
            <a:r>
              <a:rPr lang="en-US" altLang="zh-CN" sz="1600" b="1" dirty="0">
                <a:latin typeface="Arial" panose="020B0604020202020204" pitchFamily="34" charset="0"/>
                <a:ea typeface="Microsoft YaHei" panose="020B0503020204020204" pitchFamily="34" charset="-122"/>
                <a:cs typeface="Arial" panose="020B0604020202020204" pitchFamily="34" charset="0"/>
              </a:rPr>
              <a:t>,</a:t>
            </a:r>
            <a:r>
              <a:rPr lang="zh-CN" altLang="en-US" sz="1600" b="1" dirty="0">
                <a:latin typeface="Arial" panose="020B0604020202020204" pitchFamily="34" charset="0"/>
                <a:ea typeface="Microsoft YaHei" panose="020B0503020204020204" pitchFamily="34" charset="-122"/>
                <a:cs typeface="Arial" panose="020B0604020202020204" pitchFamily="34" charset="0"/>
              </a:rPr>
              <a:t> </a:t>
            </a:r>
            <a:r>
              <a:rPr lang="en-US" altLang="zh-CN" sz="1600" b="1" dirty="0">
                <a:latin typeface="Arial" panose="020B0604020202020204" pitchFamily="34" charset="0"/>
                <a:ea typeface="Microsoft YaHei" panose="020B0503020204020204" pitchFamily="34" charset="-122"/>
                <a:cs typeface="Arial" panose="020B0604020202020204" pitchFamily="34" charset="0"/>
              </a:rPr>
              <a:t>p2,</a:t>
            </a:r>
            <a:r>
              <a:rPr lang="zh-CN" altLang="en-US" sz="1600" b="1" dirty="0">
                <a:latin typeface="Arial" panose="020B0604020202020204" pitchFamily="34" charset="0"/>
                <a:ea typeface="Microsoft YaHei" panose="020B0503020204020204" pitchFamily="34" charset="-122"/>
                <a:cs typeface="Arial" panose="020B0604020202020204" pitchFamily="34" charset="0"/>
              </a:rPr>
              <a:t> </a:t>
            </a:r>
            <a:r>
              <a:rPr lang="en-US" altLang="zh-CN" sz="1600" b="1" dirty="0">
                <a:solidFill>
                  <a:srgbClr val="FF0000"/>
                </a:solidFill>
                <a:latin typeface="Arial" panose="020B0604020202020204" pitchFamily="34" charset="0"/>
                <a:ea typeface="Microsoft YaHei" panose="020B0503020204020204" pitchFamily="34" charset="-122"/>
                <a:cs typeface="Arial" panose="020B0604020202020204" pitchFamily="34" charset="0"/>
              </a:rPr>
              <a:t>v1</a:t>
            </a:r>
            <a:endParaRPr lang="zh-CN" altLang="en-US" sz="1600" b="1"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p:txBody>
      </p:sp>
      <p:cxnSp>
        <p:nvCxnSpPr>
          <p:cNvPr id="41" name="Straight Arrow Connector 144">
            <a:extLst>
              <a:ext uri="{FF2B5EF4-FFF2-40B4-BE49-F238E27FC236}">
                <a16:creationId xmlns:a16="http://schemas.microsoft.com/office/drawing/2014/main" id="{478E2DAD-4B19-6381-30B8-E090296DD0FA}"/>
              </a:ext>
            </a:extLst>
          </p:cNvPr>
          <p:cNvCxnSpPr>
            <a:cxnSpLocks/>
            <a:stCxn id="27" idx="3"/>
            <a:endCxn id="36" idx="1"/>
          </p:cNvCxnSpPr>
          <p:nvPr/>
        </p:nvCxnSpPr>
        <p:spPr>
          <a:xfrm flipV="1">
            <a:off x="8643735" y="3306383"/>
            <a:ext cx="401249" cy="4173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147">
            <a:extLst>
              <a:ext uri="{FF2B5EF4-FFF2-40B4-BE49-F238E27FC236}">
                <a16:creationId xmlns:a16="http://schemas.microsoft.com/office/drawing/2014/main" id="{CD6EABFE-5412-8E26-AA0C-762F36535DB0}"/>
              </a:ext>
            </a:extLst>
          </p:cNvPr>
          <p:cNvCxnSpPr>
            <a:cxnSpLocks/>
            <a:stCxn id="27" idx="3"/>
            <a:endCxn id="39" idx="1"/>
          </p:cNvCxnSpPr>
          <p:nvPr/>
        </p:nvCxnSpPr>
        <p:spPr>
          <a:xfrm>
            <a:off x="8643735" y="3723772"/>
            <a:ext cx="395289" cy="4025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151">
            <a:extLst>
              <a:ext uri="{FF2B5EF4-FFF2-40B4-BE49-F238E27FC236}">
                <a16:creationId xmlns:a16="http://schemas.microsoft.com/office/drawing/2014/main" id="{F3624A65-2456-90AE-FD2E-D5A99F4768C2}"/>
              </a:ext>
            </a:extLst>
          </p:cNvPr>
          <p:cNvCxnSpPr>
            <a:cxnSpLocks/>
            <a:stCxn id="30" idx="3"/>
            <a:endCxn id="38" idx="2"/>
          </p:cNvCxnSpPr>
          <p:nvPr/>
        </p:nvCxnSpPr>
        <p:spPr>
          <a:xfrm flipV="1">
            <a:off x="7952486" y="4381265"/>
            <a:ext cx="2438696" cy="224368"/>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165">
            <a:extLst>
              <a:ext uri="{FF2B5EF4-FFF2-40B4-BE49-F238E27FC236}">
                <a16:creationId xmlns:a16="http://schemas.microsoft.com/office/drawing/2014/main" id="{B1B70684-9BE8-7C79-FF9F-CE2842757A51}"/>
              </a:ext>
            </a:extLst>
          </p:cNvPr>
          <p:cNvCxnSpPr>
            <a:cxnSpLocks/>
            <a:stCxn id="30" idx="3"/>
            <a:endCxn id="35" idx="3"/>
          </p:cNvCxnSpPr>
          <p:nvPr/>
        </p:nvCxnSpPr>
        <p:spPr>
          <a:xfrm flipV="1">
            <a:off x="7952486" y="3309939"/>
            <a:ext cx="3760238" cy="1295694"/>
          </a:xfrm>
          <a:prstGeom prst="bentConnector3">
            <a:avLst>
              <a:gd name="adj1" fmla="val 10607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167">
            <a:extLst>
              <a:ext uri="{FF2B5EF4-FFF2-40B4-BE49-F238E27FC236}">
                <a16:creationId xmlns:a16="http://schemas.microsoft.com/office/drawing/2014/main" id="{DA5666BD-B29C-961B-689E-1FA22B92C8B8}"/>
              </a:ext>
            </a:extLst>
          </p:cNvPr>
          <p:cNvSpPr txBox="1"/>
          <p:nvPr/>
        </p:nvSpPr>
        <p:spPr>
          <a:xfrm>
            <a:off x="8660217" y="4273881"/>
            <a:ext cx="514102" cy="338554"/>
          </a:xfrm>
          <a:prstGeom prst="rect">
            <a:avLst/>
          </a:prstGeom>
          <a:noFill/>
        </p:spPr>
        <p:txBody>
          <a:bodyPr wrap="square">
            <a:spAutoFit/>
          </a:bodyPr>
          <a:lstStyle/>
          <a:p>
            <a:pPr marL="0" indent="0" algn="ctr" rtl="0">
              <a:spcBef>
                <a:spcPts val="0"/>
              </a:spcBef>
              <a:spcAft>
                <a:spcPts val="0"/>
              </a:spcAft>
              <a:buNone/>
            </a:pPr>
            <a:r>
              <a:rPr lang="en-US" altLang="zh-CN" sz="1600" b="1" dirty="0">
                <a:solidFill>
                  <a:srgbClr val="FF0000"/>
                </a:solidFill>
                <a:latin typeface="Arial" panose="020B0604020202020204" pitchFamily="34" charset="0"/>
                <a:ea typeface="Microsoft YaHei" panose="020B0503020204020204" pitchFamily="34" charset="-122"/>
                <a:cs typeface="Arial" panose="020B0604020202020204" pitchFamily="34" charset="0"/>
                <a:sym typeface="Bebas Neue"/>
              </a:rPr>
              <a:t>v1</a:t>
            </a:r>
            <a:endParaRPr lang="en-CN" sz="1600" b="1" dirty="0">
              <a:solidFill>
                <a:srgbClr val="FF0000"/>
              </a:solidFill>
              <a:latin typeface="Arial" panose="020B0604020202020204" pitchFamily="34" charset="0"/>
              <a:ea typeface="Microsoft YaHei" panose="020B0503020204020204" pitchFamily="34" charset="-122"/>
              <a:cs typeface="Arial" panose="020B0604020202020204" pitchFamily="34" charset="0"/>
              <a:sym typeface="Bebas Neue"/>
            </a:endParaRPr>
          </a:p>
        </p:txBody>
      </p:sp>
      <p:sp>
        <p:nvSpPr>
          <p:cNvPr id="46" name="TextBox 168">
            <a:extLst>
              <a:ext uri="{FF2B5EF4-FFF2-40B4-BE49-F238E27FC236}">
                <a16:creationId xmlns:a16="http://schemas.microsoft.com/office/drawing/2014/main" id="{DA96516A-8696-2F34-DCBB-6896AD30BA6C}"/>
              </a:ext>
            </a:extLst>
          </p:cNvPr>
          <p:cNvSpPr txBox="1"/>
          <p:nvPr/>
        </p:nvSpPr>
        <p:spPr>
          <a:xfrm>
            <a:off x="11611577" y="2971384"/>
            <a:ext cx="514102" cy="338554"/>
          </a:xfrm>
          <a:prstGeom prst="rect">
            <a:avLst/>
          </a:prstGeom>
          <a:noFill/>
        </p:spPr>
        <p:txBody>
          <a:bodyPr wrap="square">
            <a:spAutoFit/>
          </a:bodyPr>
          <a:lstStyle/>
          <a:p>
            <a:pPr marL="0" indent="0" algn="ctr" rtl="0">
              <a:spcBef>
                <a:spcPts val="0"/>
              </a:spcBef>
              <a:spcAft>
                <a:spcPts val="0"/>
              </a:spcAft>
              <a:buNone/>
            </a:pPr>
            <a:r>
              <a:rPr lang="en-US" altLang="zh-CN" sz="1600" b="1" dirty="0">
                <a:solidFill>
                  <a:srgbClr val="00B050"/>
                </a:solidFill>
                <a:latin typeface="Arial" panose="020B0604020202020204" pitchFamily="34" charset="0"/>
                <a:ea typeface="Microsoft YaHei" panose="020B0503020204020204" pitchFamily="34" charset="-122"/>
                <a:cs typeface="Arial" panose="020B0604020202020204" pitchFamily="34" charset="0"/>
                <a:sym typeface="Bebas Neue"/>
              </a:rPr>
              <a:t>v2</a:t>
            </a:r>
            <a:endParaRPr lang="en-CN" sz="1600" b="1" dirty="0">
              <a:solidFill>
                <a:srgbClr val="00B050"/>
              </a:solidFill>
              <a:latin typeface="Arial" panose="020B0604020202020204" pitchFamily="34" charset="0"/>
              <a:ea typeface="Microsoft YaHei" panose="020B0503020204020204" pitchFamily="34" charset="-122"/>
              <a:cs typeface="Arial" panose="020B0604020202020204" pitchFamily="34" charset="0"/>
              <a:sym typeface="Bebas Neue"/>
            </a:endParaRPr>
          </a:p>
        </p:txBody>
      </p:sp>
      <p:cxnSp>
        <p:nvCxnSpPr>
          <p:cNvPr id="47" name="Curved Connector 170">
            <a:extLst>
              <a:ext uri="{FF2B5EF4-FFF2-40B4-BE49-F238E27FC236}">
                <a16:creationId xmlns:a16="http://schemas.microsoft.com/office/drawing/2014/main" id="{4FCCB7C9-CE33-1ADF-801C-703091D5326C}"/>
              </a:ext>
            </a:extLst>
          </p:cNvPr>
          <p:cNvCxnSpPr>
            <a:cxnSpLocks/>
            <a:stCxn id="35" idx="0"/>
            <a:endCxn id="27" idx="0"/>
          </p:cNvCxnSpPr>
          <p:nvPr/>
        </p:nvCxnSpPr>
        <p:spPr>
          <a:xfrm rot="16200000" flipH="1" flipV="1">
            <a:off x="8789683" y="1864896"/>
            <a:ext cx="413833" cy="2801084"/>
          </a:xfrm>
          <a:prstGeom prst="curvedConnector3">
            <a:avLst>
              <a:gd name="adj1" fmla="val -55240"/>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172">
            <a:extLst>
              <a:ext uri="{FF2B5EF4-FFF2-40B4-BE49-F238E27FC236}">
                <a16:creationId xmlns:a16="http://schemas.microsoft.com/office/drawing/2014/main" id="{85CA81A5-AF69-BD50-1D00-BE7B590F7207}"/>
              </a:ext>
            </a:extLst>
          </p:cNvPr>
          <p:cNvSpPr txBox="1"/>
          <p:nvPr/>
        </p:nvSpPr>
        <p:spPr>
          <a:xfrm>
            <a:off x="6681373" y="2866099"/>
            <a:ext cx="1292170" cy="338554"/>
          </a:xfrm>
          <a:prstGeom prst="rect">
            <a:avLst/>
          </a:prstGeom>
          <a:noFill/>
        </p:spPr>
        <p:txBody>
          <a:bodyPr wrap="square">
            <a:spAutoFit/>
          </a:bodyPr>
          <a:lstStyle/>
          <a:p>
            <a:pPr marL="0" indent="0" algn="ctr" rtl="0">
              <a:spcBef>
                <a:spcPts val="0"/>
              </a:spcBef>
              <a:spcAft>
                <a:spcPts val="0"/>
              </a:spcAft>
              <a:buNone/>
            </a:pPr>
            <a:r>
              <a:rPr lang="en-US" altLang="zh-CN" sz="1600" b="1" dirty="0">
                <a:latin typeface="Arial" panose="020B0604020202020204" pitchFamily="34" charset="0"/>
                <a:ea typeface="Microsoft YaHei" panose="020B0503020204020204" pitchFamily="34" charset="-122"/>
                <a:cs typeface="Arial" panose="020B0604020202020204" pitchFamily="34" charset="0"/>
                <a:sym typeface="Bebas Neue"/>
              </a:rPr>
              <a:t>Start</a:t>
            </a:r>
            <a:r>
              <a:rPr lang="zh-CN" altLang="en-US" sz="1600" b="1" dirty="0">
                <a:latin typeface="Arial" panose="020B0604020202020204" pitchFamily="34" charset="0"/>
                <a:ea typeface="Microsoft YaHei" panose="020B0503020204020204" pitchFamily="34" charset="-122"/>
                <a:cs typeface="Arial" panose="020B0604020202020204" pitchFamily="34" charset="0"/>
                <a:sym typeface="Bebas Neue"/>
              </a:rPr>
              <a:t> </a:t>
            </a:r>
            <a:r>
              <a:rPr lang="en-US" altLang="zh-CN" sz="1600" b="1" dirty="0">
                <a:latin typeface="Arial" panose="020B0604020202020204" pitchFamily="34" charset="0"/>
                <a:ea typeface="Microsoft YaHei" panose="020B0503020204020204" pitchFamily="34" charset="-122"/>
                <a:cs typeface="Arial" panose="020B0604020202020204" pitchFamily="34" charset="0"/>
                <a:sym typeface="Bebas Neue"/>
              </a:rPr>
              <a:t>over</a:t>
            </a:r>
            <a:endParaRPr lang="en-CN" sz="1600" b="1" dirty="0">
              <a:latin typeface="Arial" panose="020B0604020202020204" pitchFamily="34" charset="0"/>
              <a:ea typeface="Microsoft YaHei" panose="020B0503020204020204" pitchFamily="34" charset="-122"/>
              <a:cs typeface="Arial" panose="020B0604020202020204" pitchFamily="34" charset="0"/>
              <a:sym typeface="Bebas Neue"/>
            </a:endParaRPr>
          </a:p>
        </p:txBody>
      </p:sp>
      <p:sp>
        <p:nvSpPr>
          <p:cNvPr id="59" name="Rounded Rectangle 58">
            <a:extLst>
              <a:ext uri="{FF2B5EF4-FFF2-40B4-BE49-F238E27FC236}">
                <a16:creationId xmlns:a16="http://schemas.microsoft.com/office/drawing/2014/main" id="{B5AF935A-FEF9-3774-9949-0DC450AA4FFE}"/>
              </a:ext>
            </a:extLst>
          </p:cNvPr>
          <p:cNvSpPr/>
          <p:nvPr/>
        </p:nvSpPr>
        <p:spPr>
          <a:xfrm>
            <a:off x="2176726" y="5378539"/>
            <a:ext cx="7291896" cy="843146"/>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latin typeface="Arial" panose="020B0604020202020204" pitchFamily="34" charset="0"/>
                <a:cs typeface="Arial" panose="020B0604020202020204" pitchFamily="34" charset="0"/>
              </a:rPr>
              <a:t>Completely</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avoids</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locking</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which</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prevents</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user</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updates</a:t>
            </a:r>
          </a:p>
        </p:txBody>
      </p:sp>
    </p:spTree>
    <p:extLst>
      <p:ext uri="{BB962C8B-B14F-4D97-AF65-F5344CB8AC3E}">
        <p14:creationId xmlns:p14="http://schemas.microsoft.com/office/powerpoint/2010/main" val="189583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10"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P spid="38" grpId="0" animBg="1"/>
      <p:bldP spid="40" grpId="0"/>
      <p:bldP spid="45" grpId="0"/>
      <p:bldP spid="46" grpId="0"/>
      <p:bldP spid="48" grpId="0"/>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F9CB2-8C61-9600-A78F-D05D8E68DDA3}"/>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9A1D112-B32A-8441-E0D7-3522463B46CD}"/>
              </a:ext>
            </a:extLst>
          </p:cNvPr>
          <p:cNvSpPr>
            <a:spLocks noGrp="1"/>
          </p:cNvSpPr>
          <p:nvPr>
            <p:ph type="sldNum" sz="quarter" idx="12"/>
          </p:nvPr>
        </p:nvSpPr>
        <p:spPr/>
        <p:txBody>
          <a:bodyPr/>
          <a:lstStyle/>
          <a:p>
            <a:fld id="{5CB3BB4A-F123-3C47-9D85-09C7477F8767}" type="slidenum">
              <a:rPr kumimoji="1" lang="zh-CN" altLang="en-US" smtClean="0"/>
              <a:t>14</a:t>
            </a:fld>
            <a:endParaRPr kumimoji="1" lang="zh-CN" altLang="en-US"/>
          </a:p>
        </p:txBody>
      </p:sp>
      <p:sp>
        <p:nvSpPr>
          <p:cNvPr id="5" name="标题 1">
            <a:extLst>
              <a:ext uri="{FF2B5EF4-FFF2-40B4-BE49-F238E27FC236}">
                <a16:creationId xmlns:a16="http://schemas.microsoft.com/office/drawing/2014/main" id="{1365C3FF-C1CE-B591-CF75-3224059CDD8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Modeling</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Replication</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Time</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of</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a</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Single</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Function</a:t>
            </a:r>
            <a:endParaRPr kumimoji="1" lang="zh-CN" altLang="en-US" sz="3200" dirty="0">
              <a:latin typeface="Arial" panose="020B0604020202020204" pitchFamily="34" charset="0"/>
              <a:ea typeface="Microsoft YaHei" charset="-122"/>
              <a:cs typeface="Arial" panose="020B0604020202020204" pitchFamily="34" charset="0"/>
            </a:endParaRPr>
          </a:p>
        </p:txBody>
      </p:sp>
      <p:sp>
        <p:nvSpPr>
          <p:cNvPr id="2" name="内容占位符 2">
            <a:extLst>
              <a:ext uri="{FF2B5EF4-FFF2-40B4-BE49-F238E27FC236}">
                <a16:creationId xmlns:a16="http://schemas.microsoft.com/office/drawing/2014/main" id="{4F42F993-392D-19E6-0052-00348F354F20}"/>
              </a:ext>
            </a:extLst>
          </p:cNvPr>
          <p:cNvSpPr>
            <a:spLocks noGrp="1"/>
          </p:cNvSpPr>
          <p:nvPr>
            <p:ph idx="1"/>
          </p:nvPr>
        </p:nvSpPr>
        <p:spPr>
          <a:xfrm>
            <a:off x="384123" y="1726642"/>
            <a:ext cx="11702946" cy="1022506"/>
          </a:xfrm>
        </p:spPr>
        <p:txBody>
          <a:bodyPr vert="horz" lIns="91440" tIns="45720" rIns="91440" bIns="45720" rtlCol="0">
            <a:normAutofit/>
          </a:bodyPr>
          <a:lstStyle/>
          <a:p>
            <a:r>
              <a:rPr lang="en-US" altLang="zh-CN" sz="2400" u="sng" dirty="0">
                <a:latin typeface="Arial" panose="020B0604020202020204" pitchFamily="34" charset="0"/>
                <a:cs typeface="Arial" panose="020B0604020202020204" pitchFamily="34" charset="0"/>
              </a:rPr>
              <a:t>Problem</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Cannot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profile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every</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different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object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size</a:t>
            </a:r>
          </a:p>
          <a:p>
            <a:r>
              <a:rPr lang="en-US" altLang="zh-CN" sz="2400" u="sng" dirty="0">
                <a:latin typeface="Arial" panose="020B0604020202020204" pitchFamily="34" charset="0"/>
                <a:cs typeface="Arial" panose="020B0604020202020204" pitchFamily="34" charset="0"/>
              </a:rPr>
              <a:t>Solution</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Build</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an</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analytic</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performance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model</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whose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parameters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can</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be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profiled</a:t>
            </a:r>
          </a:p>
          <a:p>
            <a:endParaRPr lang="en-US" altLang="zh-CN" sz="2400" dirty="0">
              <a:latin typeface="Arial" panose="020B0604020202020204" pitchFamily="34" charset="0"/>
              <a:cs typeface="Arial" panose="020B0604020202020204" pitchFamily="34" charset="0"/>
            </a:endParaRPr>
          </a:p>
        </p:txBody>
      </p:sp>
      <p:sp>
        <p:nvSpPr>
          <p:cNvPr id="6" name="矩形 17">
            <a:extLst>
              <a:ext uri="{FF2B5EF4-FFF2-40B4-BE49-F238E27FC236}">
                <a16:creationId xmlns:a16="http://schemas.microsoft.com/office/drawing/2014/main" id="{74399FB2-12B2-3EEB-ED4C-CA4AAF5EDCD6}"/>
              </a:ext>
            </a:extLst>
          </p:cNvPr>
          <p:cNvSpPr/>
          <p:nvPr/>
        </p:nvSpPr>
        <p:spPr>
          <a:xfrm>
            <a:off x="2984289" y="5015359"/>
            <a:ext cx="1169233" cy="546974"/>
          </a:xfrm>
          <a:prstGeom prst="rect">
            <a:avLst/>
          </a:prstGeom>
          <a:no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Planning</a:t>
            </a:r>
            <a:endParaRPr kumimoji="1" lang="zh-CN" altLang="en-US" sz="1600" b="1" dirty="0">
              <a:latin typeface="Arial" panose="020B0604020202020204" pitchFamily="34" charset="0"/>
              <a:cs typeface="Arial" panose="020B0604020202020204" pitchFamily="34" charset="0"/>
            </a:endParaRPr>
          </a:p>
        </p:txBody>
      </p:sp>
      <p:sp>
        <p:nvSpPr>
          <p:cNvPr id="8" name="矩形 17">
            <a:extLst>
              <a:ext uri="{FF2B5EF4-FFF2-40B4-BE49-F238E27FC236}">
                <a16:creationId xmlns:a16="http://schemas.microsoft.com/office/drawing/2014/main" id="{FDCD76B8-EDC2-6A28-8574-123F177C362E}"/>
              </a:ext>
            </a:extLst>
          </p:cNvPr>
          <p:cNvSpPr/>
          <p:nvPr/>
        </p:nvSpPr>
        <p:spPr>
          <a:xfrm>
            <a:off x="4153522" y="5015359"/>
            <a:ext cx="1274164" cy="546974"/>
          </a:xfrm>
          <a:prstGeom prst="rect">
            <a:avLst/>
          </a:prstGeom>
          <a:solidFill>
            <a:schemeClr val="accent6">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Function</a:t>
            </a:r>
          </a:p>
          <a:p>
            <a:pPr algn="ctr"/>
            <a:r>
              <a:rPr kumimoji="1" lang="en-US" altLang="zh-CN" sz="1600" b="1" dirty="0">
                <a:latin typeface="Arial" panose="020B0604020202020204" pitchFamily="34" charset="0"/>
                <a:cs typeface="Arial" panose="020B0604020202020204" pitchFamily="34" charset="0"/>
              </a:rPr>
              <a:t>Invocation</a:t>
            </a:r>
            <a:endParaRPr kumimoji="1" lang="zh-CN" altLang="en-US" sz="1600" b="1" dirty="0">
              <a:latin typeface="Arial" panose="020B0604020202020204" pitchFamily="34" charset="0"/>
              <a:cs typeface="Arial" panose="020B0604020202020204" pitchFamily="34" charset="0"/>
            </a:endParaRPr>
          </a:p>
        </p:txBody>
      </p:sp>
      <p:sp>
        <p:nvSpPr>
          <p:cNvPr id="11" name="矩形 17">
            <a:extLst>
              <a:ext uri="{FF2B5EF4-FFF2-40B4-BE49-F238E27FC236}">
                <a16:creationId xmlns:a16="http://schemas.microsoft.com/office/drawing/2014/main" id="{857DBFCA-D328-DD1A-A1DD-F92D3FA5B53C}"/>
              </a:ext>
            </a:extLst>
          </p:cNvPr>
          <p:cNvSpPr/>
          <p:nvPr/>
        </p:nvSpPr>
        <p:spPr>
          <a:xfrm>
            <a:off x="5427686" y="5015359"/>
            <a:ext cx="3377786" cy="546974"/>
          </a:xfrm>
          <a:prstGeom prst="rect">
            <a:avLst/>
          </a:prstGeom>
          <a:solidFill>
            <a:schemeClr val="accent1">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Data</a:t>
            </a:r>
            <a:r>
              <a:rPr kumimoji="1" lang="zh-CN" altLang="en-US" sz="1600" b="1" dirty="0">
                <a:latin typeface="Arial" panose="020B0604020202020204" pitchFamily="34" charset="0"/>
                <a:cs typeface="Arial" panose="020B0604020202020204" pitchFamily="34" charset="0"/>
              </a:rPr>
              <a:t> </a:t>
            </a:r>
            <a:r>
              <a:rPr kumimoji="1" lang="en-US" altLang="zh-CN" sz="1600" b="1" dirty="0">
                <a:latin typeface="Arial" panose="020B0604020202020204" pitchFamily="34" charset="0"/>
                <a:cs typeface="Arial" panose="020B0604020202020204" pitchFamily="34" charset="0"/>
              </a:rPr>
              <a:t>Transfer</a:t>
            </a:r>
            <a:endParaRPr kumimoji="1" lang="zh-CN" altLang="en-US" sz="1600" b="1" dirty="0">
              <a:latin typeface="Arial" panose="020B0604020202020204" pitchFamily="34" charset="0"/>
              <a:cs typeface="Arial" panose="020B0604020202020204" pitchFamily="34" charset="0"/>
            </a:endParaRPr>
          </a:p>
        </p:txBody>
      </p:sp>
      <p:sp>
        <p:nvSpPr>
          <p:cNvPr id="12" name="Down Arrow 11">
            <a:extLst>
              <a:ext uri="{FF2B5EF4-FFF2-40B4-BE49-F238E27FC236}">
                <a16:creationId xmlns:a16="http://schemas.microsoft.com/office/drawing/2014/main" id="{2C10EB26-122B-311E-DC9E-12DFA9AD2399}"/>
              </a:ext>
            </a:extLst>
          </p:cNvPr>
          <p:cNvSpPr/>
          <p:nvPr/>
        </p:nvSpPr>
        <p:spPr>
          <a:xfrm rot="3264293">
            <a:off x="4251733" y="5562396"/>
            <a:ext cx="269823" cy="524656"/>
          </a:xfrm>
          <a:prstGeom prst="downArrow">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3" name="Down Arrow 12">
            <a:extLst>
              <a:ext uri="{FF2B5EF4-FFF2-40B4-BE49-F238E27FC236}">
                <a16:creationId xmlns:a16="http://schemas.microsoft.com/office/drawing/2014/main" id="{52824964-19E3-7982-E55F-B8035EDFA582}"/>
              </a:ext>
            </a:extLst>
          </p:cNvPr>
          <p:cNvSpPr/>
          <p:nvPr/>
        </p:nvSpPr>
        <p:spPr>
          <a:xfrm rot="18352200">
            <a:off x="6626393" y="5571967"/>
            <a:ext cx="269823" cy="524656"/>
          </a:xfrm>
          <a:prstGeom prst="downArrow">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14" name="Picture 13">
            <a:extLst>
              <a:ext uri="{FF2B5EF4-FFF2-40B4-BE49-F238E27FC236}">
                <a16:creationId xmlns:a16="http://schemas.microsoft.com/office/drawing/2014/main" id="{313C5686-1973-9E60-39E1-4EFFB76B1989}"/>
              </a:ext>
            </a:extLst>
          </p:cNvPr>
          <p:cNvPicPr>
            <a:picLocks noChangeAspect="1"/>
          </p:cNvPicPr>
          <p:nvPr/>
        </p:nvPicPr>
        <p:blipFill>
          <a:blip r:embed="rId3"/>
          <a:stretch>
            <a:fillRect/>
          </a:stretch>
        </p:blipFill>
        <p:spPr>
          <a:xfrm>
            <a:off x="1265515" y="5873381"/>
            <a:ext cx="3876112" cy="678669"/>
          </a:xfrm>
          <a:prstGeom prst="rect">
            <a:avLst/>
          </a:prstGeom>
        </p:spPr>
      </p:pic>
      <p:pic>
        <p:nvPicPr>
          <p:cNvPr id="15" name="Picture 14">
            <a:extLst>
              <a:ext uri="{FF2B5EF4-FFF2-40B4-BE49-F238E27FC236}">
                <a16:creationId xmlns:a16="http://schemas.microsoft.com/office/drawing/2014/main" id="{C6DD2F59-D7BD-ABEF-AE9B-67B912C1B993}"/>
              </a:ext>
            </a:extLst>
          </p:cNvPr>
          <p:cNvPicPr>
            <a:picLocks noChangeAspect="1"/>
          </p:cNvPicPr>
          <p:nvPr/>
        </p:nvPicPr>
        <p:blipFill>
          <a:blip r:embed="rId4"/>
          <a:stretch>
            <a:fillRect/>
          </a:stretch>
        </p:blipFill>
        <p:spPr>
          <a:xfrm>
            <a:off x="5837419" y="6099549"/>
            <a:ext cx="4490803" cy="385538"/>
          </a:xfrm>
          <a:prstGeom prst="rect">
            <a:avLst/>
          </a:prstGeom>
        </p:spPr>
      </p:pic>
      <p:pic>
        <p:nvPicPr>
          <p:cNvPr id="66" name="Picture 65">
            <a:extLst>
              <a:ext uri="{FF2B5EF4-FFF2-40B4-BE49-F238E27FC236}">
                <a16:creationId xmlns:a16="http://schemas.microsoft.com/office/drawing/2014/main" id="{1E4530DC-FDFA-D2E3-1C34-FF284FD65E47}"/>
              </a:ext>
            </a:extLst>
          </p:cNvPr>
          <p:cNvPicPr>
            <a:picLocks noChangeAspect="1"/>
          </p:cNvPicPr>
          <p:nvPr/>
        </p:nvPicPr>
        <p:blipFill>
          <a:blip r:embed="rId5"/>
          <a:stretch>
            <a:fillRect/>
          </a:stretch>
        </p:blipFill>
        <p:spPr>
          <a:xfrm>
            <a:off x="2499768" y="2556916"/>
            <a:ext cx="6465442" cy="2187637"/>
          </a:xfrm>
          <a:prstGeom prst="rect">
            <a:avLst/>
          </a:prstGeom>
        </p:spPr>
      </p:pic>
    </p:spTree>
    <p:extLst>
      <p:ext uri="{BB962C8B-B14F-4D97-AF65-F5344CB8AC3E}">
        <p14:creationId xmlns:p14="http://schemas.microsoft.com/office/powerpoint/2010/main" val="365313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C4CA5-34EF-56D0-673E-586C34F485AC}"/>
            </a:ext>
          </a:extLst>
        </p:cNvPr>
        <p:cNvGrpSpPr/>
        <p:nvPr/>
      </p:nvGrpSpPr>
      <p:grpSpPr>
        <a:xfrm>
          <a:off x="0" y="0"/>
          <a:ext cx="0" cy="0"/>
          <a:chOff x="0" y="0"/>
          <a:chExt cx="0" cy="0"/>
        </a:xfrm>
      </p:grpSpPr>
      <p:cxnSp>
        <p:nvCxnSpPr>
          <p:cNvPr id="20" name="Elbow Connector 19">
            <a:extLst>
              <a:ext uri="{FF2B5EF4-FFF2-40B4-BE49-F238E27FC236}">
                <a16:creationId xmlns:a16="http://schemas.microsoft.com/office/drawing/2014/main" id="{823CE1CB-2F0B-0E4B-00A9-CA00EDE1573C}"/>
              </a:ext>
            </a:extLst>
          </p:cNvPr>
          <p:cNvCxnSpPr>
            <a:cxnSpLocks/>
            <a:stCxn id="9" idx="2"/>
            <a:endCxn id="14" idx="1"/>
          </p:cNvCxnSpPr>
          <p:nvPr/>
        </p:nvCxnSpPr>
        <p:spPr>
          <a:xfrm rot="16200000" flipH="1">
            <a:off x="3218891" y="4297270"/>
            <a:ext cx="1485180" cy="191963"/>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EA0787C6-3977-1202-EF39-DAD96BC0A4DE}"/>
              </a:ext>
            </a:extLst>
          </p:cNvPr>
          <p:cNvCxnSpPr>
            <a:cxnSpLocks/>
            <a:stCxn id="8" idx="2"/>
            <a:endCxn id="13" idx="1"/>
          </p:cNvCxnSpPr>
          <p:nvPr/>
        </p:nvCxnSpPr>
        <p:spPr>
          <a:xfrm rot="16200000" flipH="1">
            <a:off x="3101616" y="4030618"/>
            <a:ext cx="951877" cy="191963"/>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B88E3F94-1E63-D734-FD97-7BB690804311}"/>
              </a:ext>
            </a:extLst>
          </p:cNvPr>
          <p:cNvSpPr>
            <a:spLocks noGrp="1"/>
          </p:cNvSpPr>
          <p:nvPr>
            <p:ph type="sldNum" sz="quarter" idx="12"/>
          </p:nvPr>
        </p:nvSpPr>
        <p:spPr/>
        <p:txBody>
          <a:bodyPr/>
          <a:lstStyle/>
          <a:p>
            <a:fld id="{5CB3BB4A-F123-3C47-9D85-09C7477F8767}" type="slidenum">
              <a:rPr kumimoji="1" lang="zh-CN" altLang="en-US" smtClean="0"/>
              <a:t>15</a:t>
            </a:fld>
            <a:endParaRPr kumimoji="1" lang="zh-CN" altLang="en-US"/>
          </a:p>
        </p:txBody>
      </p:sp>
      <p:sp>
        <p:nvSpPr>
          <p:cNvPr id="5" name="标题 1">
            <a:extLst>
              <a:ext uri="{FF2B5EF4-FFF2-40B4-BE49-F238E27FC236}">
                <a16:creationId xmlns:a16="http://schemas.microsoft.com/office/drawing/2014/main" id="{2B50ABB3-3700-6A01-E850-CA2A4E26DEB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Modeling</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Replication</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Time</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of</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Parallel</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Functions</a:t>
            </a:r>
            <a:endParaRPr kumimoji="1" lang="zh-CN" altLang="en-US" sz="3200" dirty="0">
              <a:latin typeface="Arial" panose="020B0604020202020204" pitchFamily="34" charset="0"/>
              <a:ea typeface="Microsoft YaHei" charset="-122"/>
              <a:cs typeface="Arial" panose="020B0604020202020204" pitchFamily="34" charset="0"/>
            </a:endParaRPr>
          </a:p>
        </p:txBody>
      </p:sp>
      <p:sp>
        <p:nvSpPr>
          <p:cNvPr id="3" name="矩形 17">
            <a:extLst>
              <a:ext uri="{FF2B5EF4-FFF2-40B4-BE49-F238E27FC236}">
                <a16:creationId xmlns:a16="http://schemas.microsoft.com/office/drawing/2014/main" id="{C8C05647-4345-69D2-EF1D-8E57E182DD4D}"/>
              </a:ext>
            </a:extLst>
          </p:cNvPr>
          <p:cNvSpPr/>
          <p:nvPr/>
        </p:nvSpPr>
        <p:spPr>
          <a:xfrm>
            <a:off x="1736449" y="3209232"/>
            <a:ext cx="1169233" cy="441430"/>
          </a:xfrm>
          <a:prstGeom prst="rect">
            <a:avLst/>
          </a:prstGeom>
          <a:no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Planning</a:t>
            </a:r>
            <a:endParaRPr kumimoji="1" lang="zh-CN" altLang="en-US" sz="1600" b="1" dirty="0">
              <a:latin typeface="Arial" panose="020B0604020202020204" pitchFamily="34" charset="0"/>
              <a:cs typeface="Arial" panose="020B0604020202020204" pitchFamily="34" charset="0"/>
            </a:endParaRPr>
          </a:p>
        </p:txBody>
      </p:sp>
      <p:sp>
        <p:nvSpPr>
          <p:cNvPr id="6" name="矩形 17">
            <a:extLst>
              <a:ext uri="{FF2B5EF4-FFF2-40B4-BE49-F238E27FC236}">
                <a16:creationId xmlns:a16="http://schemas.microsoft.com/office/drawing/2014/main" id="{AB0D7245-C546-7586-5425-8A5A4253D264}"/>
              </a:ext>
            </a:extLst>
          </p:cNvPr>
          <p:cNvSpPr/>
          <p:nvPr/>
        </p:nvSpPr>
        <p:spPr>
          <a:xfrm>
            <a:off x="2905682" y="3209232"/>
            <a:ext cx="383927" cy="441430"/>
          </a:xfrm>
          <a:prstGeom prst="rect">
            <a:avLst/>
          </a:prstGeom>
          <a:solidFill>
            <a:schemeClr val="accent6">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I1</a:t>
            </a:r>
            <a:endParaRPr kumimoji="1" lang="zh-CN" altLang="en-US" sz="1600" b="1" dirty="0">
              <a:latin typeface="Arial" panose="020B0604020202020204" pitchFamily="34" charset="0"/>
              <a:cs typeface="Arial" panose="020B0604020202020204" pitchFamily="34" charset="0"/>
            </a:endParaRPr>
          </a:p>
        </p:txBody>
      </p:sp>
      <p:sp>
        <p:nvSpPr>
          <p:cNvPr id="7" name="矩形 17">
            <a:extLst>
              <a:ext uri="{FF2B5EF4-FFF2-40B4-BE49-F238E27FC236}">
                <a16:creationId xmlns:a16="http://schemas.microsoft.com/office/drawing/2014/main" id="{C16C88D2-00F6-5A4B-77E4-2670B04714C8}"/>
              </a:ext>
            </a:extLst>
          </p:cNvPr>
          <p:cNvSpPr/>
          <p:nvPr/>
        </p:nvSpPr>
        <p:spPr>
          <a:xfrm>
            <a:off x="3955206" y="3846014"/>
            <a:ext cx="767854" cy="441430"/>
          </a:xfrm>
          <a:prstGeom prst="rect">
            <a:avLst/>
          </a:prstGeom>
          <a:solidFill>
            <a:schemeClr val="accent1">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T1-1</a:t>
            </a:r>
            <a:endParaRPr kumimoji="1" lang="zh-CN" altLang="en-US" sz="1600" b="1" dirty="0">
              <a:latin typeface="Arial" panose="020B0604020202020204" pitchFamily="34" charset="0"/>
              <a:cs typeface="Arial" panose="020B0604020202020204" pitchFamily="34" charset="0"/>
            </a:endParaRPr>
          </a:p>
        </p:txBody>
      </p:sp>
      <p:sp>
        <p:nvSpPr>
          <p:cNvPr id="8" name="矩形 17">
            <a:extLst>
              <a:ext uri="{FF2B5EF4-FFF2-40B4-BE49-F238E27FC236}">
                <a16:creationId xmlns:a16="http://schemas.microsoft.com/office/drawing/2014/main" id="{C5C1F5EC-8C49-E10D-C3CF-4B2FF2A77881}"/>
              </a:ext>
            </a:extLst>
          </p:cNvPr>
          <p:cNvSpPr/>
          <p:nvPr/>
        </p:nvSpPr>
        <p:spPr>
          <a:xfrm>
            <a:off x="3289609" y="3209232"/>
            <a:ext cx="383927" cy="441430"/>
          </a:xfrm>
          <a:prstGeom prst="rect">
            <a:avLst/>
          </a:prstGeom>
          <a:solidFill>
            <a:schemeClr val="accent6">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I2</a:t>
            </a:r>
            <a:endParaRPr kumimoji="1" lang="zh-CN" altLang="en-US" sz="1600" b="1" dirty="0">
              <a:latin typeface="Arial" panose="020B0604020202020204" pitchFamily="34" charset="0"/>
              <a:cs typeface="Arial" panose="020B0604020202020204" pitchFamily="34" charset="0"/>
            </a:endParaRPr>
          </a:p>
        </p:txBody>
      </p:sp>
      <p:sp>
        <p:nvSpPr>
          <p:cNvPr id="9" name="矩形 17">
            <a:extLst>
              <a:ext uri="{FF2B5EF4-FFF2-40B4-BE49-F238E27FC236}">
                <a16:creationId xmlns:a16="http://schemas.microsoft.com/office/drawing/2014/main" id="{D627ECC0-6306-2348-DAEF-A31498B9F1E3}"/>
              </a:ext>
            </a:extLst>
          </p:cNvPr>
          <p:cNvSpPr/>
          <p:nvPr/>
        </p:nvSpPr>
        <p:spPr>
          <a:xfrm>
            <a:off x="3673536" y="3209232"/>
            <a:ext cx="383927" cy="441430"/>
          </a:xfrm>
          <a:prstGeom prst="rect">
            <a:avLst/>
          </a:prstGeom>
          <a:solidFill>
            <a:schemeClr val="accent6">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I3</a:t>
            </a:r>
            <a:endParaRPr kumimoji="1" lang="zh-CN" altLang="en-US" sz="1600" b="1" dirty="0">
              <a:latin typeface="Arial" panose="020B0604020202020204" pitchFamily="34" charset="0"/>
              <a:cs typeface="Arial" panose="020B0604020202020204" pitchFamily="34" charset="0"/>
            </a:endParaRPr>
          </a:p>
        </p:txBody>
      </p:sp>
      <p:sp>
        <p:nvSpPr>
          <p:cNvPr id="12" name="矩形 17">
            <a:extLst>
              <a:ext uri="{FF2B5EF4-FFF2-40B4-BE49-F238E27FC236}">
                <a16:creationId xmlns:a16="http://schemas.microsoft.com/office/drawing/2014/main" id="{1A6C5FC0-9C80-F597-C3BC-3C4D8040E49F}"/>
              </a:ext>
            </a:extLst>
          </p:cNvPr>
          <p:cNvSpPr/>
          <p:nvPr/>
        </p:nvSpPr>
        <p:spPr>
          <a:xfrm>
            <a:off x="3289608" y="3848521"/>
            <a:ext cx="665598" cy="441430"/>
          </a:xfrm>
          <a:prstGeom prst="rect">
            <a:avLst/>
          </a:prstGeom>
          <a:solidFill>
            <a:schemeClr val="accent6">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D1</a:t>
            </a:r>
            <a:endParaRPr kumimoji="1" lang="zh-CN" altLang="en-US" sz="1600" b="1" dirty="0">
              <a:latin typeface="Arial" panose="020B0604020202020204" pitchFamily="34" charset="0"/>
              <a:cs typeface="Arial" panose="020B0604020202020204" pitchFamily="34" charset="0"/>
            </a:endParaRPr>
          </a:p>
        </p:txBody>
      </p:sp>
      <p:sp>
        <p:nvSpPr>
          <p:cNvPr id="13" name="矩形 17">
            <a:extLst>
              <a:ext uri="{FF2B5EF4-FFF2-40B4-BE49-F238E27FC236}">
                <a16:creationId xmlns:a16="http://schemas.microsoft.com/office/drawing/2014/main" id="{1E7339B4-581F-C1E7-6E83-95CCC3756B54}"/>
              </a:ext>
            </a:extLst>
          </p:cNvPr>
          <p:cNvSpPr/>
          <p:nvPr/>
        </p:nvSpPr>
        <p:spPr>
          <a:xfrm>
            <a:off x="3673536" y="4381824"/>
            <a:ext cx="665598" cy="441430"/>
          </a:xfrm>
          <a:prstGeom prst="rect">
            <a:avLst/>
          </a:prstGeom>
          <a:solidFill>
            <a:schemeClr val="accent6">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D2</a:t>
            </a:r>
            <a:endParaRPr kumimoji="1" lang="zh-CN" altLang="en-US" sz="1600" b="1" dirty="0">
              <a:latin typeface="Arial" panose="020B0604020202020204" pitchFamily="34" charset="0"/>
              <a:cs typeface="Arial" panose="020B0604020202020204" pitchFamily="34" charset="0"/>
            </a:endParaRPr>
          </a:p>
        </p:txBody>
      </p:sp>
      <p:sp>
        <p:nvSpPr>
          <p:cNvPr id="14" name="矩形 17">
            <a:extLst>
              <a:ext uri="{FF2B5EF4-FFF2-40B4-BE49-F238E27FC236}">
                <a16:creationId xmlns:a16="http://schemas.microsoft.com/office/drawing/2014/main" id="{B67360CF-5E43-3557-C68D-537644BD77CF}"/>
              </a:ext>
            </a:extLst>
          </p:cNvPr>
          <p:cNvSpPr/>
          <p:nvPr/>
        </p:nvSpPr>
        <p:spPr>
          <a:xfrm>
            <a:off x="4057463" y="4915127"/>
            <a:ext cx="665598" cy="441430"/>
          </a:xfrm>
          <a:prstGeom prst="rect">
            <a:avLst/>
          </a:prstGeom>
          <a:solidFill>
            <a:schemeClr val="accent6">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D3</a:t>
            </a:r>
            <a:endParaRPr kumimoji="1" lang="zh-CN" altLang="en-US" sz="1600" b="1" dirty="0">
              <a:latin typeface="Arial" panose="020B0604020202020204" pitchFamily="34" charset="0"/>
              <a:cs typeface="Arial" panose="020B0604020202020204" pitchFamily="34" charset="0"/>
            </a:endParaRPr>
          </a:p>
        </p:txBody>
      </p:sp>
      <p:cxnSp>
        <p:nvCxnSpPr>
          <p:cNvPr id="16" name="Elbow Connector 15">
            <a:extLst>
              <a:ext uri="{FF2B5EF4-FFF2-40B4-BE49-F238E27FC236}">
                <a16:creationId xmlns:a16="http://schemas.microsoft.com/office/drawing/2014/main" id="{732C8EF3-2FB2-5A0F-B3D3-328AB7961AB3}"/>
              </a:ext>
            </a:extLst>
          </p:cNvPr>
          <p:cNvCxnSpPr>
            <a:stCxn id="6" idx="2"/>
            <a:endCxn id="12" idx="1"/>
          </p:cNvCxnSpPr>
          <p:nvPr/>
        </p:nvCxnSpPr>
        <p:spPr>
          <a:xfrm rot="16200000" flipH="1">
            <a:off x="2984340" y="3763968"/>
            <a:ext cx="418574" cy="19196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ight Brace 22">
            <a:extLst>
              <a:ext uri="{FF2B5EF4-FFF2-40B4-BE49-F238E27FC236}">
                <a16:creationId xmlns:a16="http://schemas.microsoft.com/office/drawing/2014/main" id="{4142C9EE-4781-6C41-8F16-125F65CEB17E}"/>
              </a:ext>
            </a:extLst>
          </p:cNvPr>
          <p:cNvSpPr/>
          <p:nvPr/>
        </p:nvSpPr>
        <p:spPr>
          <a:xfrm rot="5400000">
            <a:off x="3704990" y="4728310"/>
            <a:ext cx="297948" cy="173819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N"/>
          </a:p>
        </p:txBody>
      </p:sp>
      <p:pic>
        <p:nvPicPr>
          <p:cNvPr id="24" name="Picture 23">
            <a:extLst>
              <a:ext uri="{FF2B5EF4-FFF2-40B4-BE49-F238E27FC236}">
                <a16:creationId xmlns:a16="http://schemas.microsoft.com/office/drawing/2014/main" id="{A82B2274-5C33-BBF4-DDCF-B6CE0F6FE496}"/>
              </a:ext>
            </a:extLst>
          </p:cNvPr>
          <p:cNvPicPr>
            <a:picLocks noChangeAspect="1"/>
          </p:cNvPicPr>
          <p:nvPr/>
        </p:nvPicPr>
        <p:blipFill>
          <a:blip r:embed="rId3"/>
          <a:stretch>
            <a:fillRect/>
          </a:stretch>
        </p:blipFill>
        <p:spPr>
          <a:xfrm>
            <a:off x="1969849" y="5958775"/>
            <a:ext cx="3215409" cy="257891"/>
          </a:xfrm>
          <a:prstGeom prst="rect">
            <a:avLst/>
          </a:prstGeom>
        </p:spPr>
      </p:pic>
      <p:sp>
        <p:nvSpPr>
          <p:cNvPr id="25" name="Rectangle 24">
            <a:extLst>
              <a:ext uri="{FF2B5EF4-FFF2-40B4-BE49-F238E27FC236}">
                <a16:creationId xmlns:a16="http://schemas.microsoft.com/office/drawing/2014/main" id="{DA180F88-34EE-75DF-28D9-84D15EE3E316}"/>
              </a:ext>
            </a:extLst>
          </p:cNvPr>
          <p:cNvSpPr/>
          <p:nvPr/>
        </p:nvSpPr>
        <p:spPr>
          <a:xfrm>
            <a:off x="4509655" y="5883812"/>
            <a:ext cx="675603" cy="33285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6" name="TextBox 19">
            <a:extLst>
              <a:ext uri="{FF2B5EF4-FFF2-40B4-BE49-F238E27FC236}">
                <a16:creationId xmlns:a16="http://schemas.microsoft.com/office/drawing/2014/main" id="{64FCC017-8FD3-4104-F441-A5B4AFF4F162}"/>
              </a:ext>
            </a:extLst>
          </p:cNvPr>
          <p:cNvSpPr txBox="1"/>
          <p:nvPr/>
        </p:nvSpPr>
        <p:spPr>
          <a:xfrm>
            <a:off x="4057463" y="6219173"/>
            <a:ext cx="1835020" cy="307777"/>
          </a:xfrm>
          <a:prstGeom prst="rect">
            <a:avLst/>
          </a:prstGeom>
          <a:noFill/>
        </p:spPr>
        <p:txBody>
          <a:bodyPr wrap="square">
            <a:spAutoFit/>
          </a:bodyPr>
          <a:lstStyle/>
          <a:p>
            <a:pPr algn="ctr"/>
            <a:r>
              <a:rPr lang="en-US" altLang="zh-CN" sz="1400" b="1" dirty="0">
                <a:latin typeface="Arial" panose="020B0604020202020204" pitchFamily="34" charset="0"/>
                <a:cs typeface="Arial" panose="020B0604020202020204" pitchFamily="34" charset="0"/>
              </a:rPr>
              <a:t>Scheduling</a:t>
            </a:r>
            <a:r>
              <a:rPr lang="zh-CN" altLang="en-US" sz="1400" b="1" dirty="0">
                <a:latin typeface="Arial" panose="020B0604020202020204" pitchFamily="34" charset="0"/>
                <a:cs typeface="Arial" panose="020B0604020202020204" pitchFamily="34" charset="0"/>
              </a:rPr>
              <a:t> </a:t>
            </a:r>
            <a:r>
              <a:rPr lang="en-US" altLang="zh-CN" sz="1400" b="1" dirty="0">
                <a:latin typeface="Arial" panose="020B0604020202020204" pitchFamily="34" charset="0"/>
                <a:cs typeface="Arial" panose="020B0604020202020204" pitchFamily="34" charset="0"/>
              </a:rPr>
              <a:t>Dealy</a:t>
            </a:r>
            <a:endParaRPr lang="en-CN" sz="1400" b="1" dirty="0">
              <a:latin typeface="Arial" panose="020B0604020202020204" pitchFamily="34" charset="0"/>
              <a:cs typeface="Arial" panose="020B0604020202020204" pitchFamily="34" charset="0"/>
            </a:endParaRPr>
          </a:p>
        </p:txBody>
      </p:sp>
      <p:sp>
        <p:nvSpPr>
          <p:cNvPr id="28" name="矩形 17">
            <a:extLst>
              <a:ext uri="{FF2B5EF4-FFF2-40B4-BE49-F238E27FC236}">
                <a16:creationId xmlns:a16="http://schemas.microsoft.com/office/drawing/2014/main" id="{DF701B99-85C0-0377-7259-C91012D704F3}"/>
              </a:ext>
            </a:extLst>
          </p:cNvPr>
          <p:cNvSpPr/>
          <p:nvPr/>
        </p:nvSpPr>
        <p:spPr>
          <a:xfrm>
            <a:off x="4723060" y="3848378"/>
            <a:ext cx="767853" cy="441430"/>
          </a:xfrm>
          <a:prstGeom prst="rect">
            <a:avLst/>
          </a:prstGeom>
          <a:solidFill>
            <a:schemeClr val="accent1">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T1-2</a:t>
            </a:r>
            <a:endParaRPr kumimoji="1" lang="zh-CN" altLang="en-US" sz="1600" b="1" dirty="0">
              <a:latin typeface="Arial" panose="020B0604020202020204" pitchFamily="34" charset="0"/>
              <a:cs typeface="Arial" panose="020B0604020202020204" pitchFamily="34" charset="0"/>
            </a:endParaRPr>
          </a:p>
        </p:txBody>
      </p:sp>
      <p:sp>
        <p:nvSpPr>
          <p:cNvPr id="29" name="矩形 17">
            <a:extLst>
              <a:ext uri="{FF2B5EF4-FFF2-40B4-BE49-F238E27FC236}">
                <a16:creationId xmlns:a16="http://schemas.microsoft.com/office/drawing/2014/main" id="{4AA82935-2774-92DB-9C1F-74892D5D3150}"/>
              </a:ext>
            </a:extLst>
          </p:cNvPr>
          <p:cNvSpPr/>
          <p:nvPr/>
        </p:nvSpPr>
        <p:spPr>
          <a:xfrm>
            <a:off x="5490913" y="3846014"/>
            <a:ext cx="767853" cy="441430"/>
          </a:xfrm>
          <a:prstGeom prst="rect">
            <a:avLst/>
          </a:prstGeom>
          <a:solidFill>
            <a:schemeClr val="accent1">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T1-3</a:t>
            </a:r>
            <a:endParaRPr kumimoji="1" lang="zh-CN" altLang="en-US" sz="1600" b="1" dirty="0">
              <a:latin typeface="Arial" panose="020B0604020202020204" pitchFamily="34" charset="0"/>
              <a:cs typeface="Arial" panose="020B0604020202020204" pitchFamily="34" charset="0"/>
            </a:endParaRPr>
          </a:p>
        </p:txBody>
      </p:sp>
      <p:sp>
        <p:nvSpPr>
          <p:cNvPr id="30" name="TextBox 19">
            <a:extLst>
              <a:ext uri="{FF2B5EF4-FFF2-40B4-BE49-F238E27FC236}">
                <a16:creationId xmlns:a16="http://schemas.microsoft.com/office/drawing/2014/main" id="{09BAF62C-4A0F-4916-A74E-05914EF0BD70}"/>
              </a:ext>
            </a:extLst>
          </p:cNvPr>
          <p:cNvSpPr txBox="1"/>
          <p:nvPr/>
        </p:nvSpPr>
        <p:spPr>
          <a:xfrm>
            <a:off x="5986002" y="3802086"/>
            <a:ext cx="1576459" cy="400110"/>
          </a:xfrm>
          <a:prstGeom prst="rect">
            <a:avLst/>
          </a:prstGeom>
          <a:noFill/>
        </p:spPr>
        <p:txBody>
          <a:bodyPr wrap="square">
            <a:spAutoFit/>
          </a:bodyPr>
          <a:lstStyle/>
          <a:p>
            <a:pPr algn="ctr"/>
            <a:r>
              <a:rPr lang="en-US" altLang="zh-CN" sz="2000" b="1" dirty="0">
                <a:latin typeface="Arial" panose="020B0604020202020204" pitchFamily="34" charset="0"/>
                <a:cs typeface="Arial" panose="020B0604020202020204" pitchFamily="34" charset="0"/>
              </a:rPr>
              <a:t>……</a:t>
            </a:r>
            <a:endParaRPr lang="en-CN" sz="2000" b="1" dirty="0">
              <a:latin typeface="Arial" panose="020B0604020202020204" pitchFamily="34" charset="0"/>
              <a:cs typeface="Arial" panose="020B0604020202020204" pitchFamily="34" charset="0"/>
            </a:endParaRPr>
          </a:p>
        </p:txBody>
      </p:sp>
      <p:sp>
        <p:nvSpPr>
          <p:cNvPr id="31" name="矩形 17">
            <a:extLst>
              <a:ext uri="{FF2B5EF4-FFF2-40B4-BE49-F238E27FC236}">
                <a16:creationId xmlns:a16="http://schemas.microsoft.com/office/drawing/2014/main" id="{0C83472A-0795-F6D3-C43B-398274FB564F}"/>
              </a:ext>
            </a:extLst>
          </p:cNvPr>
          <p:cNvSpPr/>
          <p:nvPr/>
        </p:nvSpPr>
        <p:spPr>
          <a:xfrm>
            <a:off x="4339133" y="4381822"/>
            <a:ext cx="1151779" cy="441430"/>
          </a:xfrm>
          <a:prstGeom prst="rect">
            <a:avLst/>
          </a:prstGeom>
          <a:solidFill>
            <a:schemeClr val="accent1">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T2-1</a:t>
            </a:r>
            <a:endParaRPr kumimoji="1" lang="zh-CN" altLang="en-US" sz="1600" b="1" dirty="0">
              <a:latin typeface="Arial" panose="020B0604020202020204" pitchFamily="34" charset="0"/>
              <a:cs typeface="Arial" panose="020B0604020202020204" pitchFamily="34" charset="0"/>
            </a:endParaRPr>
          </a:p>
        </p:txBody>
      </p:sp>
      <p:sp>
        <p:nvSpPr>
          <p:cNvPr id="32" name="矩形 17">
            <a:extLst>
              <a:ext uri="{FF2B5EF4-FFF2-40B4-BE49-F238E27FC236}">
                <a16:creationId xmlns:a16="http://schemas.microsoft.com/office/drawing/2014/main" id="{B2AA924C-EC90-9B92-CBAF-491BD08D469B}"/>
              </a:ext>
            </a:extLst>
          </p:cNvPr>
          <p:cNvSpPr/>
          <p:nvPr/>
        </p:nvSpPr>
        <p:spPr>
          <a:xfrm>
            <a:off x="5490912" y="4384186"/>
            <a:ext cx="1151779" cy="441430"/>
          </a:xfrm>
          <a:prstGeom prst="rect">
            <a:avLst/>
          </a:prstGeom>
          <a:solidFill>
            <a:schemeClr val="accent1">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T2-2</a:t>
            </a:r>
            <a:endParaRPr kumimoji="1" lang="zh-CN" altLang="en-US" sz="1600" b="1" dirty="0">
              <a:latin typeface="Arial" panose="020B0604020202020204" pitchFamily="34" charset="0"/>
              <a:cs typeface="Arial" panose="020B0604020202020204" pitchFamily="34" charset="0"/>
            </a:endParaRPr>
          </a:p>
        </p:txBody>
      </p:sp>
      <p:sp>
        <p:nvSpPr>
          <p:cNvPr id="33" name="矩形 17">
            <a:extLst>
              <a:ext uri="{FF2B5EF4-FFF2-40B4-BE49-F238E27FC236}">
                <a16:creationId xmlns:a16="http://schemas.microsoft.com/office/drawing/2014/main" id="{B521E929-B281-1073-EA8B-29A6A2F17E10}"/>
              </a:ext>
            </a:extLst>
          </p:cNvPr>
          <p:cNvSpPr/>
          <p:nvPr/>
        </p:nvSpPr>
        <p:spPr>
          <a:xfrm>
            <a:off x="6642689" y="4381822"/>
            <a:ext cx="1151779" cy="441430"/>
          </a:xfrm>
          <a:prstGeom prst="rect">
            <a:avLst/>
          </a:prstGeom>
          <a:solidFill>
            <a:schemeClr val="accent1">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T2-3</a:t>
            </a:r>
            <a:endParaRPr kumimoji="1" lang="zh-CN" altLang="en-US" sz="1600" b="1" dirty="0">
              <a:latin typeface="Arial" panose="020B0604020202020204" pitchFamily="34" charset="0"/>
              <a:cs typeface="Arial" panose="020B0604020202020204" pitchFamily="34" charset="0"/>
            </a:endParaRPr>
          </a:p>
        </p:txBody>
      </p:sp>
      <p:sp>
        <p:nvSpPr>
          <p:cNvPr id="34" name="TextBox 19">
            <a:extLst>
              <a:ext uri="{FF2B5EF4-FFF2-40B4-BE49-F238E27FC236}">
                <a16:creationId xmlns:a16="http://schemas.microsoft.com/office/drawing/2014/main" id="{A08AA244-210B-6F5B-D773-FE51D7901735}"/>
              </a:ext>
            </a:extLst>
          </p:cNvPr>
          <p:cNvSpPr txBox="1"/>
          <p:nvPr/>
        </p:nvSpPr>
        <p:spPr>
          <a:xfrm>
            <a:off x="7479333" y="4332840"/>
            <a:ext cx="1576459" cy="400110"/>
          </a:xfrm>
          <a:prstGeom prst="rect">
            <a:avLst/>
          </a:prstGeom>
          <a:noFill/>
        </p:spPr>
        <p:txBody>
          <a:bodyPr wrap="square">
            <a:spAutoFit/>
          </a:bodyPr>
          <a:lstStyle/>
          <a:p>
            <a:pPr algn="ctr"/>
            <a:r>
              <a:rPr lang="en-US" altLang="zh-CN" sz="2000" b="1" dirty="0">
                <a:latin typeface="Arial" panose="020B0604020202020204" pitchFamily="34" charset="0"/>
                <a:cs typeface="Arial" panose="020B0604020202020204" pitchFamily="34" charset="0"/>
              </a:rPr>
              <a:t>……</a:t>
            </a:r>
            <a:endParaRPr lang="en-CN" sz="2000" b="1" dirty="0">
              <a:latin typeface="Arial" panose="020B0604020202020204" pitchFamily="34" charset="0"/>
              <a:cs typeface="Arial" panose="020B0604020202020204" pitchFamily="34" charset="0"/>
            </a:endParaRPr>
          </a:p>
        </p:txBody>
      </p:sp>
      <p:sp>
        <p:nvSpPr>
          <p:cNvPr id="35" name="矩形 17">
            <a:extLst>
              <a:ext uri="{FF2B5EF4-FFF2-40B4-BE49-F238E27FC236}">
                <a16:creationId xmlns:a16="http://schemas.microsoft.com/office/drawing/2014/main" id="{407D0A70-511D-6F28-EFC6-865D54068F4A}"/>
              </a:ext>
            </a:extLst>
          </p:cNvPr>
          <p:cNvSpPr/>
          <p:nvPr/>
        </p:nvSpPr>
        <p:spPr>
          <a:xfrm>
            <a:off x="4723057" y="4919653"/>
            <a:ext cx="600783" cy="441430"/>
          </a:xfrm>
          <a:prstGeom prst="rect">
            <a:avLst/>
          </a:prstGeom>
          <a:solidFill>
            <a:schemeClr val="accent1">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T3-1</a:t>
            </a:r>
            <a:endParaRPr kumimoji="1" lang="zh-CN" altLang="en-US" sz="1600" b="1" dirty="0">
              <a:latin typeface="Arial" panose="020B0604020202020204" pitchFamily="34" charset="0"/>
              <a:cs typeface="Arial" panose="020B0604020202020204" pitchFamily="34" charset="0"/>
            </a:endParaRPr>
          </a:p>
        </p:txBody>
      </p:sp>
      <p:sp>
        <p:nvSpPr>
          <p:cNvPr id="36" name="矩形 17">
            <a:extLst>
              <a:ext uri="{FF2B5EF4-FFF2-40B4-BE49-F238E27FC236}">
                <a16:creationId xmlns:a16="http://schemas.microsoft.com/office/drawing/2014/main" id="{30BE54F7-45B3-BBB5-134F-1D9E20AD86D3}"/>
              </a:ext>
            </a:extLst>
          </p:cNvPr>
          <p:cNvSpPr/>
          <p:nvPr/>
        </p:nvSpPr>
        <p:spPr>
          <a:xfrm>
            <a:off x="5323273" y="4919653"/>
            <a:ext cx="605088" cy="441430"/>
          </a:xfrm>
          <a:prstGeom prst="rect">
            <a:avLst/>
          </a:prstGeom>
          <a:solidFill>
            <a:schemeClr val="accent1">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T3-2</a:t>
            </a:r>
            <a:endParaRPr kumimoji="1" lang="zh-CN" altLang="en-US" sz="1600" b="1" dirty="0">
              <a:latin typeface="Arial" panose="020B0604020202020204" pitchFamily="34" charset="0"/>
              <a:cs typeface="Arial" panose="020B0604020202020204" pitchFamily="34" charset="0"/>
            </a:endParaRPr>
          </a:p>
        </p:txBody>
      </p:sp>
      <p:sp>
        <p:nvSpPr>
          <p:cNvPr id="37" name="矩形 17">
            <a:extLst>
              <a:ext uri="{FF2B5EF4-FFF2-40B4-BE49-F238E27FC236}">
                <a16:creationId xmlns:a16="http://schemas.microsoft.com/office/drawing/2014/main" id="{EDDE1975-5CA9-B7FA-F418-60C7F0950605}"/>
              </a:ext>
            </a:extLst>
          </p:cNvPr>
          <p:cNvSpPr/>
          <p:nvPr/>
        </p:nvSpPr>
        <p:spPr>
          <a:xfrm>
            <a:off x="5933643" y="4917559"/>
            <a:ext cx="600784" cy="441430"/>
          </a:xfrm>
          <a:prstGeom prst="rect">
            <a:avLst/>
          </a:prstGeom>
          <a:solidFill>
            <a:schemeClr val="accent1">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600" b="1" dirty="0">
                <a:latin typeface="Arial" panose="020B0604020202020204" pitchFamily="34" charset="0"/>
                <a:cs typeface="Arial" panose="020B0604020202020204" pitchFamily="34" charset="0"/>
              </a:rPr>
              <a:t>T3-3</a:t>
            </a:r>
            <a:endParaRPr kumimoji="1" lang="zh-CN" altLang="en-US" sz="1600" b="1" dirty="0">
              <a:latin typeface="Arial" panose="020B0604020202020204" pitchFamily="34" charset="0"/>
              <a:cs typeface="Arial" panose="020B0604020202020204" pitchFamily="34" charset="0"/>
            </a:endParaRPr>
          </a:p>
        </p:txBody>
      </p:sp>
      <p:sp>
        <p:nvSpPr>
          <p:cNvPr id="38" name="TextBox 19">
            <a:extLst>
              <a:ext uri="{FF2B5EF4-FFF2-40B4-BE49-F238E27FC236}">
                <a16:creationId xmlns:a16="http://schemas.microsoft.com/office/drawing/2014/main" id="{79D07B6B-0C9E-6EEF-7F9F-8E5448F60CE2}"/>
              </a:ext>
            </a:extLst>
          </p:cNvPr>
          <p:cNvSpPr txBox="1"/>
          <p:nvPr/>
        </p:nvSpPr>
        <p:spPr>
          <a:xfrm>
            <a:off x="6168550" y="4875977"/>
            <a:ext cx="1576459" cy="400110"/>
          </a:xfrm>
          <a:prstGeom prst="rect">
            <a:avLst/>
          </a:prstGeom>
          <a:noFill/>
        </p:spPr>
        <p:txBody>
          <a:bodyPr wrap="square">
            <a:spAutoFit/>
          </a:bodyPr>
          <a:lstStyle/>
          <a:p>
            <a:pPr algn="ctr"/>
            <a:r>
              <a:rPr lang="en-US" altLang="zh-CN" sz="2000" b="1" dirty="0">
                <a:latin typeface="Arial" panose="020B0604020202020204" pitchFamily="34" charset="0"/>
                <a:cs typeface="Arial" panose="020B0604020202020204" pitchFamily="34" charset="0"/>
              </a:rPr>
              <a:t>……</a:t>
            </a:r>
            <a:endParaRPr lang="en-CN" sz="2000" b="1" dirty="0">
              <a:latin typeface="Arial" panose="020B0604020202020204" pitchFamily="34" charset="0"/>
              <a:cs typeface="Arial" panose="020B0604020202020204" pitchFamily="34" charset="0"/>
            </a:endParaRPr>
          </a:p>
        </p:txBody>
      </p:sp>
      <p:sp>
        <p:nvSpPr>
          <p:cNvPr id="39" name="Right Brace 38">
            <a:extLst>
              <a:ext uri="{FF2B5EF4-FFF2-40B4-BE49-F238E27FC236}">
                <a16:creationId xmlns:a16="http://schemas.microsoft.com/office/drawing/2014/main" id="{053034B6-1F5A-F1D2-77A0-0AF97B6CBD8C}"/>
              </a:ext>
            </a:extLst>
          </p:cNvPr>
          <p:cNvSpPr/>
          <p:nvPr/>
        </p:nvSpPr>
        <p:spPr>
          <a:xfrm rot="16200000" flipV="1">
            <a:off x="5917827" y="1728991"/>
            <a:ext cx="297948" cy="378946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N"/>
          </a:p>
        </p:txBody>
      </p:sp>
      <p:pic>
        <p:nvPicPr>
          <p:cNvPr id="40" name="Picture 39">
            <a:extLst>
              <a:ext uri="{FF2B5EF4-FFF2-40B4-BE49-F238E27FC236}">
                <a16:creationId xmlns:a16="http://schemas.microsoft.com/office/drawing/2014/main" id="{020F4CFA-D671-2EA3-D921-1027F1FA1B74}"/>
              </a:ext>
            </a:extLst>
          </p:cNvPr>
          <p:cNvPicPr>
            <a:picLocks noChangeAspect="1"/>
          </p:cNvPicPr>
          <p:nvPr/>
        </p:nvPicPr>
        <p:blipFill>
          <a:blip r:embed="rId4"/>
          <a:stretch>
            <a:fillRect/>
          </a:stretch>
        </p:blipFill>
        <p:spPr>
          <a:xfrm>
            <a:off x="4172068" y="2926357"/>
            <a:ext cx="5016500" cy="546100"/>
          </a:xfrm>
          <a:prstGeom prst="rect">
            <a:avLst/>
          </a:prstGeom>
        </p:spPr>
      </p:pic>
      <p:sp>
        <p:nvSpPr>
          <p:cNvPr id="41" name="TextBox 19">
            <a:extLst>
              <a:ext uri="{FF2B5EF4-FFF2-40B4-BE49-F238E27FC236}">
                <a16:creationId xmlns:a16="http://schemas.microsoft.com/office/drawing/2014/main" id="{F6E33181-0EC1-80C1-14FF-6823F3E0D65B}"/>
              </a:ext>
            </a:extLst>
          </p:cNvPr>
          <p:cNvSpPr txBox="1"/>
          <p:nvPr/>
        </p:nvSpPr>
        <p:spPr>
          <a:xfrm>
            <a:off x="8610600" y="3447824"/>
            <a:ext cx="2877117" cy="584775"/>
          </a:xfrm>
          <a:prstGeom prst="rect">
            <a:avLst/>
          </a:prstGeom>
          <a:noFill/>
        </p:spPr>
        <p:txBody>
          <a:bodyPr wrap="square">
            <a:spAutoFit/>
          </a:bodyPr>
          <a:lstStyle/>
          <a:p>
            <a:pPr algn="ctr"/>
            <a:r>
              <a:rPr lang="en-US" altLang="zh-CN" sz="1600" b="1" dirty="0">
                <a:latin typeface="Arial" panose="020B0604020202020204" pitchFamily="34" charset="0"/>
                <a:cs typeface="Arial" panose="020B0604020202020204" pitchFamily="34" charset="0"/>
              </a:rPr>
              <a:t>Take</a:t>
            </a:r>
            <a:r>
              <a:rPr lang="zh-CN" altLang="en-US" sz="1600" b="1" dirty="0">
                <a:latin typeface="Arial" panose="020B0604020202020204" pitchFamily="34" charset="0"/>
                <a:cs typeface="Arial" panose="020B0604020202020204" pitchFamily="34" charset="0"/>
              </a:rPr>
              <a:t> </a:t>
            </a:r>
            <a:r>
              <a:rPr lang="en-US" altLang="zh-CN" sz="1600" b="1" dirty="0">
                <a:latin typeface="Arial" panose="020B0604020202020204" pitchFamily="34" charset="0"/>
                <a:cs typeface="Arial" panose="020B0604020202020204" pitchFamily="34" charset="0"/>
              </a:rPr>
              <a:t>the</a:t>
            </a:r>
            <a:r>
              <a:rPr lang="zh-CN" altLang="en-US" sz="1600" b="1" dirty="0">
                <a:latin typeface="Arial" panose="020B0604020202020204" pitchFamily="34" charset="0"/>
                <a:cs typeface="Arial" panose="020B0604020202020204" pitchFamily="34" charset="0"/>
              </a:rPr>
              <a:t> </a:t>
            </a:r>
            <a:r>
              <a:rPr lang="en-US" altLang="zh-CN" sz="1600" b="1" dirty="0">
                <a:latin typeface="Arial" panose="020B0604020202020204" pitchFamily="34" charset="0"/>
                <a:cs typeface="Arial" panose="020B0604020202020204" pitchFamily="34" charset="0"/>
              </a:rPr>
              <a:t>maximum</a:t>
            </a:r>
            <a:r>
              <a:rPr lang="zh-CN" altLang="en-US" sz="1600" b="1" dirty="0">
                <a:latin typeface="Arial" panose="020B0604020202020204" pitchFamily="34" charset="0"/>
                <a:cs typeface="Arial" panose="020B0604020202020204" pitchFamily="34" charset="0"/>
              </a:rPr>
              <a:t> </a:t>
            </a:r>
            <a:r>
              <a:rPr lang="en-US" altLang="zh-CN" sz="1600" b="1" dirty="0">
                <a:latin typeface="Arial" panose="020B0604020202020204" pitchFamily="34" charset="0"/>
                <a:cs typeface="Arial" panose="020B0604020202020204" pitchFamily="34" charset="0"/>
              </a:rPr>
              <a:t>with</a:t>
            </a:r>
            <a:r>
              <a:rPr lang="zh-CN" altLang="en-US" sz="1600" b="1" dirty="0">
                <a:latin typeface="Arial" panose="020B0604020202020204" pitchFamily="34" charset="0"/>
                <a:cs typeface="Arial" panose="020B0604020202020204" pitchFamily="34" charset="0"/>
              </a:rPr>
              <a:t> </a:t>
            </a:r>
            <a:r>
              <a:rPr lang="en-US" altLang="zh-CN" sz="1600" b="1" dirty="0">
                <a:latin typeface="Arial" panose="020B0604020202020204" pitchFamily="34" charset="0"/>
                <a:cs typeface="Arial" panose="020B0604020202020204" pitchFamily="34" charset="0"/>
              </a:rPr>
              <a:t>Monte</a:t>
            </a:r>
            <a:r>
              <a:rPr lang="zh-CN" altLang="en-US" sz="1600" b="1" dirty="0">
                <a:latin typeface="Arial" panose="020B0604020202020204" pitchFamily="34" charset="0"/>
                <a:cs typeface="Arial" panose="020B0604020202020204" pitchFamily="34" charset="0"/>
              </a:rPr>
              <a:t> </a:t>
            </a:r>
            <a:r>
              <a:rPr lang="en-US" altLang="zh-CN" sz="1600" b="1" dirty="0">
                <a:latin typeface="Arial" panose="020B0604020202020204" pitchFamily="34" charset="0"/>
                <a:cs typeface="Arial" panose="020B0604020202020204" pitchFamily="34" charset="0"/>
              </a:rPr>
              <a:t>Carlo</a:t>
            </a:r>
            <a:r>
              <a:rPr lang="zh-CN" altLang="en-US" sz="1600" b="1" dirty="0">
                <a:latin typeface="Arial" panose="020B0604020202020204" pitchFamily="34" charset="0"/>
                <a:cs typeface="Arial" panose="020B0604020202020204" pitchFamily="34" charset="0"/>
              </a:rPr>
              <a:t> </a:t>
            </a:r>
            <a:r>
              <a:rPr lang="en-US" altLang="zh-CN" sz="1600" b="1" dirty="0">
                <a:latin typeface="Arial" panose="020B0604020202020204" pitchFamily="34" charset="0"/>
                <a:cs typeface="Arial" panose="020B0604020202020204" pitchFamily="34" charset="0"/>
              </a:rPr>
              <a:t>Methods</a:t>
            </a:r>
            <a:endParaRPr lang="en-CN" sz="1600" b="1" dirty="0">
              <a:latin typeface="Arial" panose="020B0604020202020204" pitchFamily="34" charset="0"/>
              <a:cs typeface="Arial" panose="020B0604020202020204" pitchFamily="34" charset="0"/>
            </a:endParaRPr>
          </a:p>
        </p:txBody>
      </p:sp>
      <p:sp>
        <p:nvSpPr>
          <p:cNvPr id="44" name="内容占位符 2">
            <a:extLst>
              <a:ext uri="{FF2B5EF4-FFF2-40B4-BE49-F238E27FC236}">
                <a16:creationId xmlns:a16="http://schemas.microsoft.com/office/drawing/2014/main" id="{E1F72973-BFE4-2D87-6EA0-9336FEA7D645}"/>
              </a:ext>
            </a:extLst>
          </p:cNvPr>
          <p:cNvSpPr>
            <a:spLocks noGrp="1"/>
          </p:cNvSpPr>
          <p:nvPr>
            <p:ph idx="1"/>
          </p:nvPr>
        </p:nvSpPr>
        <p:spPr>
          <a:xfrm>
            <a:off x="384123" y="1726642"/>
            <a:ext cx="11702946" cy="1022506"/>
          </a:xfrm>
        </p:spPr>
        <p:txBody>
          <a:bodyPr vert="horz" lIns="91440" tIns="45720" rIns="91440" bIns="45720" rtlCol="0">
            <a:normAutofit/>
          </a:bodyPr>
          <a:lstStyle/>
          <a:p>
            <a:r>
              <a:rPr lang="en-US" altLang="zh-CN" sz="2400" u="sng" dirty="0">
                <a:latin typeface="Arial" panose="020B0604020202020204" pitchFamily="34" charset="0"/>
                <a:cs typeface="Arial" panose="020B0604020202020204" pitchFamily="34" charset="0"/>
              </a:rPr>
              <a:t>Problem</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Cannot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profile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every</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different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object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size</a:t>
            </a:r>
          </a:p>
          <a:p>
            <a:r>
              <a:rPr lang="en-US" altLang="zh-CN" sz="2400" u="sng" dirty="0">
                <a:latin typeface="Arial" panose="020B0604020202020204" pitchFamily="34" charset="0"/>
                <a:cs typeface="Arial" panose="020B0604020202020204" pitchFamily="34" charset="0"/>
              </a:rPr>
              <a:t>Solution</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Build</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an</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analytic</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performance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model</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whose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parameters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can</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be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profiled</a:t>
            </a:r>
          </a:p>
          <a:p>
            <a:endParaRPr lang="en-US" altLang="zh-C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p:bldP spid="39" grpId="0" animBg="1"/>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31749-8F23-1B1E-7C3D-E7B96A5DDDE9}"/>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7074962-D063-CECA-CD55-4187436230A9}"/>
              </a:ext>
            </a:extLst>
          </p:cNvPr>
          <p:cNvSpPr>
            <a:spLocks noGrp="1"/>
          </p:cNvSpPr>
          <p:nvPr>
            <p:ph type="sldNum" sz="quarter" idx="12"/>
          </p:nvPr>
        </p:nvSpPr>
        <p:spPr/>
        <p:txBody>
          <a:bodyPr/>
          <a:lstStyle/>
          <a:p>
            <a:fld id="{5CB3BB4A-F123-3C47-9D85-09C7477F8767}" type="slidenum">
              <a:rPr kumimoji="1" lang="zh-CN" altLang="en-US" smtClean="0"/>
              <a:t>16</a:t>
            </a:fld>
            <a:endParaRPr kumimoji="1" lang="zh-CN" altLang="en-US"/>
          </a:p>
        </p:txBody>
      </p:sp>
      <p:sp>
        <p:nvSpPr>
          <p:cNvPr id="5" name="标题 1">
            <a:extLst>
              <a:ext uri="{FF2B5EF4-FFF2-40B4-BE49-F238E27FC236}">
                <a16:creationId xmlns:a16="http://schemas.microsoft.com/office/drawing/2014/main" id="{01E0A0F0-2F18-5B62-FA31-4609D5DA705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The</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Straggler</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Effect</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under</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Performance</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Variability</a:t>
            </a:r>
            <a:endParaRPr kumimoji="1" lang="zh-CN" altLang="en-US" sz="3200" dirty="0">
              <a:latin typeface="Arial" panose="020B0604020202020204" pitchFamily="34" charset="0"/>
              <a:ea typeface="Microsoft YaHei" charset="-122"/>
              <a:cs typeface="Arial" panose="020B0604020202020204" pitchFamily="34" charset="0"/>
            </a:endParaRPr>
          </a:p>
        </p:txBody>
      </p:sp>
      <p:pic>
        <p:nvPicPr>
          <p:cNvPr id="3" name="Picture 2">
            <a:extLst>
              <a:ext uri="{FF2B5EF4-FFF2-40B4-BE49-F238E27FC236}">
                <a16:creationId xmlns:a16="http://schemas.microsoft.com/office/drawing/2014/main" id="{D7CCC48A-6E86-0378-1F7B-0DDB9648C2A0}"/>
              </a:ext>
            </a:extLst>
          </p:cNvPr>
          <p:cNvPicPr>
            <a:picLocks noChangeAspect="1"/>
          </p:cNvPicPr>
          <p:nvPr/>
        </p:nvPicPr>
        <p:blipFill>
          <a:blip r:embed="rId3"/>
          <a:stretch>
            <a:fillRect/>
          </a:stretch>
        </p:blipFill>
        <p:spPr>
          <a:xfrm>
            <a:off x="7540772" y="3018360"/>
            <a:ext cx="2879361" cy="2129275"/>
          </a:xfrm>
          <a:prstGeom prst="rect">
            <a:avLst/>
          </a:prstGeom>
        </p:spPr>
      </p:pic>
      <p:sp>
        <p:nvSpPr>
          <p:cNvPr id="6" name="内容占位符 2">
            <a:extLst>
              <a:ext uri="{FF2B5EF4-FFF2-40B4-BE49-F238E27FC236}">
                <a16:creationId xmlns:a16="http://schemas.microsoft.com/office/drawing/2014/main" id="{654F6450-6605-818C-FF26-A56242830E8E}"/>
              </a:ext>
            </a:extLst>
          </p:cNvPr>
          <p:cNvSpPr>
            <a:spLocks noGrp="1"/>
          </p:cNvSpPr>
          <p:nvPr>
            <p:ph idx="1"/>
          </p:nvPr>
        </p:nvSpPr>
        <p:spPr>
          <a:xfrm>
            <a:off x="583367" y="1940757"/>
            <a:ext cx="11483715" cy="1022506"/>
          </a:xfrm>
        </p:spPr>
        <p:txBody>
          <a:bodyPr vert="horz" lIns="91440" tIns="45720" rIns="91440" bIns="45720" rtlCol="0">
            <a:normAutofit/>
          </a:bodyPr>
          <a:lstStyle/>
          <a:p>
            <a:r>
              <a:rPr lang="en-US" altLang="zh-CN" sz="2400" u="sng" dirty="0">
                <a:latin typeface="Arial" panose="020B0604020202020204" pitchFamily="34" charset="0"/>
                <a:cs typeface="Arial" panose="020B0604020202020204" pitchFamily="34" charset="0"/>
              </a:rPr>
              <a:t>Problem</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Distributing</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chunks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evenly</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causes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slow</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ones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to</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become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the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bottleneck</a:t>
            </a:r>
          </a:p>
        </p:txBody>
      </p:sp>
      <p:sp>
        <p:nvSpPr>
          <p:cNvPr id="7" name="矩形 2">
            <a:extLst>
              <a:ext uri="{FF2B5EF4-FFF2-40B4-BE49-F238E27FC236}">
                <a16:creationId xmlns:a16="http://schemas.microsoft.com/office/drawing/2014/main" id="{96F644BA-43C3-636B-5CB8-C3E992724AEE}"/>
              </a:ext>
            </a:extLst>
          </p:cNvPr>
          <p:cNvSpPr/>
          <p:nvPr/>
        </p:nvSpPr>
        <p:spPr>
          <a:xfrm>
            <a:off x="2194885" y="3429000"/>
            <a:ext cx="1818921" cy="358648"/>
          </a:xfrm>
          <a:prstGeom prst="rect">
            <a:avLst/>
          </a:prstGeom>
          <a:solidFill>
            <a:srgbClr val="9BBB59">
              <a:lumMod val="60000"/>
              <a:lumOff val="4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8" name="TextBox 89">
            <a:extLst>
              <a:ext uri="{FF2B5EF4-FFF2-40B4-BE49-F238E27FC236}">
                <a16:creationId xmlns:a16="http://schemas.microsoft.com/office/drawing/2014/main" id="{3A021333-1BDE-F34B-B6A5-59897810D036}"/>
              </a:ext>
            </a:extLst>
          </p:cNvPr>
          <p:cNvSpPr txBox="1"/>
          <p:nvPr/>
        </p:nvSpPr>
        <p:spPr>
          <a:xfrm>
            <a:off x="950194" y="3427603"/>
            <a:ext cx="1125892" cy="369332"/>
          </a:xfrm>
          <a:prstGeom prst="rect">
            <a:avLst/>
          </a:prstGeom>
          <a:noFill/>
        </p:spPr>
        <p:txBody>
          <a:bodyPr wrap="square">
            <a:spAutoFit/>
          </a:bodyPr>
          <a:lstStyle/>
          <a:p>
            <a:pPr algn="ctr"/>
            <a:r>
              <a:rPr lang="en-US" altLang="zh-CN" b="1" dirty="0">
                <a:solidFill>
                  <a:prstClr val="black"/>
                </a:solidFill>
                <a:latin typeface="Microsoft YaHei" panose="020B0503020204020204" pitchFamily="34" charset="-122"/>
                <a:ea typeface="Microsoft YaHei" panose="020B0503020204020204" pitchFamily="34" charset="-122"/>
                <a:cs typeface="Bebas Neue"/>
                <a:sym typeface="Bebas Neue"/>
              </a:rPr>
              <a:t>Object</a:t>
            </a:r>
            <a:endParaRPr lang="en-CN" b="1" dirty="0">
              <a:solidFill>
                <a:prstClr val="black"/>
              </a:solidFill>
              <a:latin typeface="Microsoft YaHei" panose="020B0503020204020204" pitchFamily="34" charset="-122"/>
              <a:ea typeface="Microsoft YaHei" panose="020B0503020204020204" pitchFamily="34" charset="-122"/>
              <a:cs typeface="Bebas Neue"/>
              <a:sym typeface="Bebas Neue"/>
            </a:endParaRPr>
          </a:p>
        </p:txBody>
      </p:sp>
      <p:sp>
        <p:nvSpPr>
          <p:cNvPr id="9" name="矩形 72">
            <a:extLst>
              <a:ext uri="{FF2B5EF4-FFF2-40B4-BE49-F238E27FC236}">
                <a16:creationId xmlns:a16="http://schemas.microsoft.com/office/drawing/2014/main" id="{624B53AC-4808-05EC-ED28-9110D2B1EC30}"/>
              </a:ext>
            </a:extLst>
          </p:cNvPr>
          <p:cNvSpPr/>
          <p:nvPr/>
        </p:nvSpPr>
        <p:spPr>
          <a:xfrm>
            <a:off x="1717378" y="4244651"/>
            <a:ext cx="2096084" cy="651821"/>
          </a:xfrm>
          <a:prstGeom prst="rect">
            <a:avLst/>
          </a:prstGeom>
          <a:noFill/>
          <a:ln w="19050" cap="flat" cmpd="sng" algn="ctr">
            <a:solidFill>
              <a:sysClr val="windowText" lastClr="000000"/>
            </a:solidFill>
            <a:prstDash val="solid"/>
            <a:miter lim="800000"/>
          </a:ln>
          <a:effectLst/>
        </p:spPr>
        <p:txBody>
          <a:bodyPr rtlCol="0" anchor="ctr"/>
          <a:lstStyle/>
          <a:p>
            <a:pPr algn="ctr">
              <a:defRPr/>
            </a:pPr>
            <a:endParaRPr kumimoji="1" lang="zh-CN" altLang="en-US" sz="2400" b="1" kern="0" dirty="0">
              <a:solidFill>
                <a:prstClr val="black"/>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10" name="Picture 2">
            <a:extLst>
              <a:ext uri="{FF2B5EF4-FFF2-40B4-BE49-F238E27FC236}">
                <a16:creationId xmlns:a16="http://schemas.microsoft.com/office/drawing/2014/main" id="{2BE99233-E34E-2F9A-D0FF-D0C3724E0FE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25586" y="4322409"/>
            <a:ext cx="536135" cy="3015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9">
            <a:extLst>
              <a:ext uri="{FF2B5EF4-FFF2-40B4-BE49-F238E27FC236}">
                <a16:creationId xmlns:a16="http://schemas.microsoft.com/office/drawing/2014/main" id="{14E8EA31-F0A0-3499-2A9A-5E1127A79ED2}"/>
              </a:ext>
            </a:extLst>
          </p:cNvPr>
          <p:cNvSpPr txBox="1"/>
          <p:nvPr/>
        </p:nvSpPr>
        <p:spPr>
          <a:xfrm>
            <a:off x="2097796" y="4253120"/>
            <a:ext cx="1662010" cy="369332"/>
          </a:xfrm>
          <a:prstGeom prst="rect">
            <a:avLst/>
          </a:prstGeom>
          <a:noFill/>
        </p:spPr>
        <p:txBody>
          <a:bodyPr wrap="square">
            <a:spAutoFit/>
          </a:bodyPr>
          <a:lstStyle/>
          <a:p>
            <a:pPr algn="ctr"/>
            <a:r>
              <a:rPr kumimoji="1" lang="en-US" altLang="zh-CN" b="1" dirty="0">
                <a:solidFill>
                  <a:prstClr val="black"/>
                </a:solidFill>
                <a:latin typeface="Arial" panose="020B0604020202020204" pitchFamily="34" charset="0"/>
                <a:ea typeface="Microsoft YaHei" panose="020B0503020204020204" pitchFamily="34" charset="-122"/>
                <a:cs typeface="Arial" panose="020B0604020202020204" pitchFamily="34" charset="0"/>
              </a:rPr>
              <a:t>Function 1</a:t>
            </a:r>
          </a:p>
        </p:txBody>
      </p:sp>
      <p:sp>
        <p:nvSpPr>
          <p:cNvPr id="12" name="TextBox 19">
            <a:extLst>
              <a:ext uri="{FF2B5EF4-FFF2-40B4-BE49-F238E27FC236}">
                <a16:creationId xmlns:a16="http://schemas.microsoft.com/office/drawing/2014/main" id="{8CBF354A-9203-9D70-2DA3-8475E93AE86E}"/>
              </a:ext>
            </a:extLst>
          </p:cNvPr>
          <p:cNvSpPr txBox="1"/>
          <p:nvPr/>
        </p:nvSpPr>
        <p:spPr>
          <a:xfrm>
            <a:off x="1771867" y="4529936"/>
            <a:ext cx="2024346" cy="369332"/>
          </a:xfrm>
          <a:prstGeom prst="rect">
            <a:avLst/>
          </a:prstGeom>
          <a:noFill/>
        </p:spPr>
        <p:txBody>
          <a:bodyPr wrap="square">
            <a:spAutoFit/>
          </a:bodyPr>
          <a:lstStyle/>
          <a:p>
            <a:pPr algn="ctr"/>
            <a:r>
              <a:rPr kumimoji="1" lang="en-US" altLang="zh-CN" dirty="0">
                <a:solidFill>
                  <a:prstClr val="black"/>
                </a:solidFill>
                <a:latin typeface="Arial" panose="020B0604020202020204" pitchFamily="34" charset="0"/>
                <a:ea typeface="Microsoft YaHei" panose="020B0503020204020204" pitchFamily="34" charset="-122"/>
                <a:cs typeface="Arial" panose="020B0604020202020204" pitchFamily="34" charset="0"/>
              </a:rPr>
              <a:t>100Mbps</a:t>
            </a:r>
          </a:p>
        </p:txBody>
      </p:sp>
      <p:sp>
        <p:nvSpPr>
          <p:cNvPr id="13" name="矩形 72">
            <a:extLst>
              <a:ext uri="{FF2B5EF4-FFF2-40B4-BE49-F238E27FC236}">
                <a16:creationId xmlns:a16="http://schemas.microsoft.com/office/drawing/2014/main" id="{1E661FC7-A271-1D0F-FD7D-E0AA489D473B}"/>
              </a:ext>
            </a:extLst>
          </p:cNvPr>
          <p:cNvSpPr/>
          <p:nvPr/>
        </p:nvSpPr>
        <p:spPr>
          <a:xfrm>
            <a:off x="4166500" y="4244651"/>
            <a:ext cx="2096084" cy="657033"/>
          </a:xfrm>
          <a:prstGeom prst="rect">
            <a:avLst/>
          </a:prstGeom>
          <a:noFill/>
          <a:ln w="19050" cap="flat" cmpd="sng" algn="ctr">
            <a:solidFill>
              <a:sysClr val="windowText" lastClr="000000"/>
            </a:solidFill>
            <a:prstDash val="solid"/>
            <a:miter lim="800000"/>
          </a:ln>
          <a:effectLst/>
        </p:spPr>
        <p:txBody>
          <a:bodyPr rtlCol="0" anchor="ctr"/>
          <a:lstStyle/>
          <a:p>
            <a:pPr algn="ctr">
              <a:defRPr/>
            </a:pPr>
            <a:endParaRPr kumimoji="1" lang="zh-CN" altLang="en-US" sz="2400" b="1" kern="0" dirty="0">
              <a:solidFill>
                <a:prstClr val="black"/>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14" name="Picture 2">
            <a:extLst>
              <a:ext uri="{FF2B5EF4-FFF2-40B4-BE49-F238E27FC236}">
                <a16:creationId xmlns:a16="http://schemas.microsoft.com/office/drawing/2014/main" id="{7B99FDD6-01C3-D426-72B7-48591F4663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74708" y="4322409"/>
            <a:ext cx="536135" cy="3015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9">
            <a:extLst>
              <a:ext uri="{FF2B5EF4-FFF2-40B4-BE49-F238E27FC236}">
                <a16:creationId xmlns:a16="http://schemas.microsoft.com/office/drawing/2014/main" id="{4394EDFE-9B62-8EC5-6063-F17954AB5609}"/>
              </a:ext>
            </a:extLst>
          </p:cNvPr>
          <p:cNvSpPr txBox="1"/>
          <p:nvPr/>
        </p:nvSpPr>
        <p:spPr>
          <a:xfrm>
            <a:off x="4546918" y="4253120"/>
            <a:ext cx="1662010" cy="369332"/>
          </a:xfrm>
          <a:prstGeom prst="rect">
            <a:avLst/>
          </a:prstGeom>
          <a:noFill/>
        </p:spPr>
        <p:txBody>
          <a:bodyPr wrap="square">
            <a:spAutoFit/>
          </a:bodyPr>
          <a:lstStyle/>
          <a:p>
            <a:pPr algn="ctr"/>
            <a:r>
              <a:rPr kumimoji="1" lang="en-US" altLang="zh-CN" b="1" dirty="0">
                <a:solidFill>
                  <a:prstClr val="black"/>
                </a:solidFill>
                <a:latin typeface="Arial" panose="020B0604020202020204" pitchFamily="34" charset="0"/>
                <a:ea typeface="Microsoft YaHei" panose="020B0503020204020204" pitchFamily="34" charset="-122"/>
                <a:cs typeface="Arial" panose="020B0604020202020204" pitchFamily="34" charset="0"/>
              </a:rPr>
              <a:t>Function 2</a:t>
            </a:r>
          </a:p>
        </p:txBody>
      </p:sp>
      <p:sp>
        <p:nvSpPr>
          <p:cNvPr id="16" name="TextBox 19">
            <a:extLst>
              <a:ext uri="{FF2B5EF4-FFF2-40B4-BE49-F238E27FC236}">
                <a16:creationId xmlns:a16="http://schemas.microsoft.com/office/drawing/2014/main" id="{EEA46C49-7EA1-74ED-FAAF-9E966E7FA993}"/>
              </a:ext>
            </a:extLst>
          </p:cNvPr>
          <p:cNvSpPr txBox="1"/>
          <p:nvPr/>
        </p:nvSpPr>
        <p:spPr>
          <a:xfrm>
            <a:off x="4233689" y="4542636"/>
            <a:ext cx="2024346" cy="369332"/>
          </a:xfrm>
          <a:prstGeom prst="rect">
            <a:avLst/>
          </a:prstGeom>
          <a:noFill/>
        </p:spPr>
        <p:txBody>
          <a:bodyPr wrap="square">
            <a:spAutoFit/>
          </a:bodyPr>
          <a:lstStyle/>
          <a:p>
            <a:pPr algn="ctr"/>
            <a:r>
              <a:rPr kumimoji="1" lang="en-US" altLang="zh-CN" dirty="0">
                <a:solidFill>
                  <a:prstClr val="black"/>
                </a:solidFill>
                <a:latin typeface="Arial" panose="020B0604020202020204" pitchFamily="34" charset="0"/>
                <a:ea typeface="Microsoft YaHei" panose="020B0503020204020204" pitchFamily="34" charset="-122"/>
                <a:cs typeface="Arial" panose="020B0604020202020204" pitchFamily="34" charset="0"/>
              </a:rPr>
              <a:t>400Mbps</a:t>
            </a:r>
          </a:p>
        </p:txBody>
      </p:sp>
      <p:sp>
        <p:nvSpPr>
          <p:cNvPr id="17" name="矩形 2">
            <a:extLst>
              <a:ext uri="{FF2B5EF4-FFF2-40B4-BE49-F238E27FC236}">
                <a16:creationId xmlns:a16="http://schemas.microsoft.com/office/drawing/2014/main" id="{C030AD05-2818-DFAA-EBC8-3EDB21C95FD2}"/>
              </a:ext>
            </a:extLst>
          </p:cNvPr>
          <p:cNvSpPr/>
          <p:nvPr/>
        </p:nvSpPr>
        <p:spPr>
          <a:xfrm>
            <a:off x="4013806" y="3429000"/>
            <a:ext cx="1818921" cy="358648"/>
          </a:xfrm>
          <a:prstGeom prst="rect">
            <a:avLst/>
          </a:prstGeom>
          <a:solidFill>
            <a:srgbClr val="9BBB59">
              <a:lumMod val="60000"/>
              <a:lumOff val="4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18" name="Down Arrow 99">
            <a:extLst>
              <a:ext uri="{FF2B5EF4-FFF2-40B4-BE49-F238E27FC236}">
                <a16:creationId xmlns:a16="http://schemas.microsoft.com/office/drawing/2014/main" id="{2C3556F4-B7C7-2688-8460-A204C9F57151}"/>
              </a:ext>
            </a:extLst>
          </p:cNvPr>
          <p:cNvSpPr/>
          <p:nvPr/>
        </p:nvSpPr>
        <p:spPr>
          <a:xfrm rot="2433681">
            <a:off x="2768867" y="3848860"/>
            <a:ext cx="319867" cy="390721"/>
          </a:xfrm>
          <a:prstGeom prst="downArrow">
            <a:avLst/>
          </a:prstGeom>
          <a:solidFill>
            <a:sysClr val="windowText" lastClr="000000"/>
          </a:solidFill>
          <a:ln>
            <a:noFill/>
          </a:ln>
        </p:spPr>
        <p:txBody>
          <a:bodyPr spcFirstLastPara="1" wrap="square" lIns="91425" tIns="91425" rIns="91425" bIns="91425"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2400" b="0" i="0" u="none" strike="noStrike" kern="0" cap="none" spc="0" normalizeH="0" baseline="0" noProof="0" dirty="0" err="1">
              <a:ln>
                <a:noFill/>
              </a:ln>
              <a:solidFill>
                <a:prstClr val="white"/>
              </a:solidFill>
              <a:effectLst/>
              <a:uLnTx/>
              <a:uFillTx/>
              <a:latin typeface="Microsoft YaHei" panose="020B0503020204020204" pitchFamily="34" charset="-122"/>
              <a:ea typeface="Microsoft YaHei" panose="020B0503020204020204" pitchFamily="34" charset="-122"/>
              <a:cs typeface="Bebas Neue"/>
              <a:sym typeface="Bebas Neue"/>
            </a:endParaRPr>
          </a:p>
        </p:txBody>
      </p:sp>
      <p:sp>
        <p:nvSpPr>
          <p:cNvPr id="19" name="Down Arrow 100">
            <a:extLst>
              <a:ext uri="{FF2B5EF4-FFF2-40B4-BE49-F238E27FC236}">
                <a16:creationId xmlns:a16="http://schemas.microsoft.com/office/drawing/2014/main" id="{335CE524-ECCD-7362-018A-8EE68EB95A9D}"/>
              </a:ext>
            </a:extLst>
          </p:cNvPr>
          <p:cNvSpPr/>
          <p:nvPr/>
        </p:nvSpPr>
        <p:spPr>
          <a:xfrm rot="19166319" flipH="1">
            <a:off x="4682282" y="3848859"/>
            <a:ext cx="319867" cy="390721"/>
          </a:xfrm>
          <a:prstGeom prst="downArrow">
            <a:avLst/>
          </a:prstGeom>
          <a:solidFill>
            <a:sysClr val="windowText" lastClr="000000"/>
          </a:solidFill>
          <a:ln>
            <a:noFill/>
          </a:ln>
        </p:spPr>
        <p:txBody>
          <a:bodyPr spcFirstLastPara="1" wrap="square" lIns="91425" tIns="91425" rIns="91425" bIns="91425"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N" sz="2400" b="0" i="0" u="none" strike="noStrike" kern="0" cap="none" spc="0" normalizeH="0" baseline="0" noProof="0" dirty="0" err="1">
              <a:ln>
                <a:noFill/>
              </a:ln>
              <a:solidFill>
                <a:prstClr val="white"/>
              </a:solidFill>
              <a:effectLst/>
              <a:uLnTx/>
              <a:uFillTx/>
              <a:latin typeface="Microsoft YaHei" panose="020B0503020204020204" pitchFamily="34" charset="-122"/>
              <a:ea typeface="Microsoft YaHei" panose="020B0503020204020204" pitchFamily="34" charset="-122"/>
              <a:cs typeface="Bebas Neue"/>
              <a:sym typeface="Bebas Neue"/>
            </a:endParaRPr>
          </a:p>
        </p:txBody>
      </p:sp>
      <p:pic>
        <p:nvPicPr>
          <p:cNvPr id="20" name="Picture 104">
            <a:extLst>
              <a:ext uri="{FF2B5EF4-FFF2-40B4-BE49-F238E27FC236}">
                <a16:creationId xmlns:a16="http://schemas.microsoft.com/office/drawing/2014/main" id="{1260EA59-1EEE-7B96-E63D-C3ECF40954BD}"/>
              </a:ext>
            </a:extLst>
          </p:cNvPr>
          <p:cNvPicPr>
            <a:picLocks noChangeAspect="1"/>
          </p:cNvPicPr>
          <p:nvPr/>
        </p:nvPicPr>
        <p:blipFill>
          <a:blip r:embed="rId5"/>
          <a:stretch>
            <a:fillRect/>
          </a:stretch>
        </p:blipFill>
        <p:spPr>
          <a:xfrm>
            <a:off x="5966576" y="4653104"/>
            <a:ext cx="358648" cy="358648"/>
          </a:xfrm>
          <a:prstGeom prst="rect">
            <a:avLst/>
          </a:prstGeom>
        </p:spPr>
      </p:pic>
      <p:sp>
        <p:nvSpPr>
          <p:cNvPr id="21" name="Rounded Rectangle 20">
            <a:extLst>
              <a:ext uri="{FF2B5EF4-FFF2-40B4-BE49-F238E27FC236}">
                <a16:creationId xmlns:a16="http://schemas.microsoft.com/office/drawing/2014/main" id="{BE45AAE8-A783-70BD-590B-69CB039D6C77}"/>
              </a:ext>
            </a:extLst>
          </p:cNvPr>
          <p:cNvSpPr/>
          <p:nvPr/>
        </p:nvSpPr>
        <p:spPr>
          <a:xfrm>
            <a:off x="2536490" y="5578024"/>
            <a:ext cx="5902972" cy="608313"/>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000" b="1" dirty="0">
                <a:solidFill>
                  <a:schemeClr val="tx1"/>
                </a:solidFill>
                <a:latin typeface="Arial" panose="020B0604020202020204" pitchFamily="34" charset="0"/>
                <a:cs typeface="Arial" panose="020B0604020202020204" pitchFamily="34" charset="0"/>
              </a:rPr>
              <a:t>Can</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we</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dynamically</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adjust</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chunk</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assignment?</a:t>
            </a:r>
          </a:p>
        </p:txBody>
      </p:sp>
      <p:pic>
        <p:nvPicPr>
          <p:cNvPr id="22" name="Picture 179">
            <a:extLst>
              <a:ext uri="{FF2B5EF4-FFF2-40B4-BE49-F238E27FC236}">
                <a16:creationId xmlns:a16="http://schemas.microsoft.com/office/drawing/2014/main" id="{08DD6E9E-FDAA-87F3-46DD-2EAA9BBB41F0}"/>
              </a:ext>
            </a:extLst>
          </p:cNvPr>
          <p:cNvPicPr>
            <a:picLocks noChangeAspect="1"/>
          </p:cNvPicPr>
          <p:nvPr/>
        </p:nvPicPr>
        <p:blipFill>
          <a:blip r:embed="rId6"/>
          <a:stretch>
            <a:fillRect/>
          </a:stretch>
        </p:blipFill>
        <p:spPr>
          <a:xfrm>
            <a:off x="8783103" y="5578024"/>
            <a:ext cx="635000" cy="635000"/>
          </a:xfrm>
          <a:prstGeom prst="rect">
            <a:avLst/>
          </a:prstGeom>
        </p:spPr>
      </p:pic>
    </p:spTree>
    <p:extLst>
      <p:ext uri="{BB962C8B-B14F-4D97-AF65-F5344CB8AC3E}">
        <p14:creationId xmlns:p14="http://schemas.microsoft.com/office/powerpoint/2010/main" val="262297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53B89-DDFC-C3CC-1C63-808C5E98D493}"/>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7262C319-5204-B9DD-9C6C-A214D7711ECA}"/>
              </a:ext>
            </a:extLst>
          </p:cNvPr>
          <p:cNvSpPr>
            <a:spLocks noGrp="1"/>
          </p:cNvSpPr>
          <p:nvPr>
            <p:ph type="sldNum" sz="quarter" idx="12"/>
          </p:nvPr>
        </p:nvSpPr>
        <p:spPr/>
        <p:txBody>
          <a:bodyPr/>
          <a:lstStyle/>
          <a:p>
            <a:fld id="{5CB3BB4A-F123-3C47-9D85-09C7477F8767}" type="slidenum">
              <a:rPr kumimoji="1" lang="zh-CN" altLang="en-US" smtClean="0"/>
              <a:t>17</a:t>
            </a:fld>
            <a:endParaRPr kumimoji="1" lang="zh-CN" altLang="en-US"/>
          </a:p>
        </p:txBody>
      </p:sp>
      <p:sp>
        <p:nvSpPr>
          <p:cNvPr id="5" name="标题 1">
            <a:extLst>
              <a:ext uri="{FF2B5EF4-FFF2-40B4-BE49-F238E27FC236}">
                <a16:creationId xmlns:a16="http://schemas.microsoft.com/office/drawing/2014/main" id="{ECFD3FAB-F128-C00B-037F-8D76E9DECD4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Delayed</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and</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Finer-Grained</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Task</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Assignment</a:t>
            </a:r>
            <a:endParaRPr kumimoji="1" lang="zh-CN" altLang="en-US" sz="3200" dirty="0">
              <a:latin typeface="Arial" panose="020B0604020202020204" pitchFamily="34" charset="0"/>
              <a:ea typeface="Microsoft YaHei" charset="-122"/>
              <a:cs typeface="Arial" panose="020B0604020202020204" pitchFamily="34" charset="0"/>
            </a:endParaRPr>
          </a:p>
        </p:txBody>
      </p:sp>
      <p:sp>
        <p:nvSpPr>
          <p:cNvPr id="2" name="内容占位符 2">
            <a:extLst>
              <a:ext uri="{FF2B5EF4-FFF2-40B4-BE49-F238E27FC236}">
                <a16:creationId xmlns:a16="http://schemas.microsoft.com/office/drawing/2014/main" id="{C0E5D4E7-2A63-2950-4FE7-B977031BE0AE}"/>
              </a:ext>
            </a:extLst>
          </p:cNvPr>
          <p:cNvSpPr>
            <a:spLocks noGrp="1"/>
          </p:cNvSpPr>
          <p:nvPr>
            <p:ph idx="1"/>
          </p:nvPr>
        </p:nvSpPr>
        <p:spPr>
          <a:xfrm>
            <a:off x="583367" y="1940757"/>
            <a:ext cx="11483715" cy="1022506"/>
          </a:xfrm>
        </p:spPr>
        <p:txBody>
          <a:bodyPr vert="horz" lIns="91440" tIns="45720" rIns="91440" bIns="45720" rtlCol="0">
            <a:normAutofit/>
          </a:bodyPr>
          <a:lstStyle/>
          <a:p>
            <a:r>
              <a:rPr lang="en-US" altLang="zh-CN" sz="2400" u="sng" dirty="0">
                <a:latin typeface="Arial" panose="020B0604020202020204" pitchFamily="34" charset="0"/>
                <a:cs typeface="Arial" panose="020B0604020202020204" pitchFamily="34" charset="0"/>
              </a:rPr>
              <a:t>Key</a:t>
            </a:r>
            <a:r>
              <a:rPr lang="zh-CN" altLang="en-US" sz="2400" u="sng" dirty="0">
                <a:latin typeface="Arial" panose="020B0604020202020204" pitchFamily="34" charset="0"/>
                <a:cs typeface="Arial" panose="020B0604020202020204" pitchFamily="34" charset="0"/>
              </a:rPr>
              <a:t> </a:t>
            </a:r>
            <a:r>
              <a:rPr lang="en-US" altLang="zh-CN" sz="2400" u="sng" dirty="0">
                <a:latin typeface="Arial" panose="020B0604020202020204" pitchFamily="34" charset="0"/>
                <a:cs typeface="Arial" panose="020B0604020202020204" pitchFamily="34" charset="0"/>
              </a:rPr>
              <a:t>Idea</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Create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smaller</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chunks,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and</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do</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not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assign</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until</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worker</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becomes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idle</a:t>
            </a:r>
          </a:p>
        </p:txBody>
      </p:sp>
      <p:pic>
        <p:nvPicPr>
          <p:cNvPr id="3" name="Picture 16">
            <a:extLst>
              <a:ext uri="{FF2B5EF4-FFF2-40B4-BE49-F238E27FC236}">
                <a16:creationId xmlns:a16="http://schemas.microsoft.com/office/drawing/2014/main" id="{D666343B-C704-307C-8F04-C6769366D9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95678" y="3848022"/>
            <a:ext cx="502460" cy="50246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2">
            <a:extLst>
              <a:ext uri="{FF2B5EF4-FFF2-40B4-BE49-F238E27FC236}">
                <a16:creationId xmlns:a16="http://schemas.microsoft.com/office/drawing/2014/main" id="{D9A5E58A-AD5E-B8A0-ED05-B5B5049A69D7}"/>
              </a:ext>
            </a:extLst>
          </p:cNvPr>
          <p:cNvSpPr/>
          <p:nvPr/>
        </p:nvSpPr>
        <p:spPr>
          <a:xfrm>
            <a:off x="3260490" y="3435429"/>
            <a:ext cx="360000" cy="360000"/>
          </a:xfrm>
          <a:prstGeom prst="rect">
            <a:avLst/>
          </a:prstGeom>
          <a:solidFill>
            <a:srgbClr val="9BBB59">
              <a:lumMod val="60000"/>
              <a:lumOff val="4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矩形 2">
            <a:extLst>
              <a:ext uri="{FF2B5EF4-FFF2-40B4-BE49-F238E27FC236}">
                <a16:creationId xmlns:a16="http://schemas.microsoft.com/office/drawing/2014/main" id="{B0321E35-4C16-E3F9-9A0E-1E58049F8EF1}"/>
              </a:ext>
            </a:extLst>
          </p:cNvPr>
          <p:cNvSpPr/>
          <p:nvPr/>
        </p:nvSpPr>
        <p:spPr>
          <a:xfrm>
            <a:off x="2651577" y="3919252"/>
            <a:ext cx="360000" cy="360000"/>
          </a:xfrm>
          <a:prstGeom prst="rect">
            <a:avLst/>
          </a:prstGeom>
          <a:solidFill>
            <a:srgbClr val="9BBB59">
              <a:lumMod val="60000"/>
              <a:lumOff val="4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8" name="矩形 2">
            <a:extLst>
              <a:ext uri="{FF2B5EF4-FFF2-40B4-BE49-F238E27FC236}">
                <a16:creationId xmlns:a16="http://schemas.microsoft.com/office/drawing/2014/main" id="{5C4BEC5F-F40E-55C3-CCFE-1AEFD5A63CA8}"/>
              </a:ext>
            </a:extLst>
          </p:cNvPr>
          <p:cNvSpPr/>
          <p:nvPr/>
        </p:nvSpPr>
        <p:spPr>
          <a:xfrm>
            <a:off x="3105437" y="3919252"/>
            <a:ext cx="360000" cy="360000"/>
          </a:xfrm>
          <a:prstGeom prst="rect">
            <a:avLst/>
          </a:prstGeom>
          <a:solidFill>
            <a:srgbClr val="9BBB59">
              <a:lumMod val="60000"/>
              <a:lumOff val="40000"/>
            </a:srgbClr>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TextBox 112">
            <a:extLst>
              <a:ext uri="{FF2B5EF4-FFF2-40B4-BE49-F238E27FC236}">
                <a16:creationId xmlns:a16="http://schemas.microsoft.com/office/drawing/2014/main" id="{51B1507C-B6E0-59F8-934D-82621E5F9095}"/>
              </a:ext>
            </a:extLst>
          </p:cNvPr>
          <p:cNvSpPr txBox="1"/>
          <p:nvPr/>
        </p:nvSpPr>
        <p:spPr>
          <a:xfrm>
            <a:off x="3458225" y="3848022"/>
            <a:ext cx="630301" cy="369332"/>
          </a:xfrm>
          <a:prstGeom prst="rect">
            <a:avLst/>
          </a:prstGeom>
          <a:noFill/>
        </p:spPr>
        <p:txBody>
          <a:bodyPr wrap="none" rtlCol="0">
            <a:spAutoFit/>
          </a:bodyPr>
          <a:lstStyle/>
          <a:p>
            <a:r>
              <a:rPr lang="en-US" altLang="zh-CN" b="1" dirty="0">
                <a:solidFill>
                  <a:prstClr val="black"/>
                </a:solidFill>
                <a:latin typeface="Microsoft YaHei" panose="020B0503020204020204" pitchFamily="34" charset="-122"/>
                <a:ea typeface="Microsoft YaHei" panose="020B0503020204020204" pitchFamily="34" charset="-122"/>
              </a:rPr>
              <a:t>……</a:t>
            </a:r>
            <a:endParaRPr lang="en-CN" b="1" dirty="0">
              <a:solidFill>
                <a:prstClr val="black"/>
              </a:solidFill>
              <a:latin typeface="Microsoft YaHei" panose="020B0503020204020204" pitchFamily="34" charset="-122"/>
              <a:ea typeface="Microsoft YaHei" panose="020B0503020204020204" pitchFamily="34" charset="-122"/>
            </a:endParaRPr>
          </a:p>
        </p:txBody>
      </p:sp>
      <p:sp>
        <p:nvSpPr>
          <p:cNvPr id="10" name="矩形 72">
            <a:extLst>
              <a:ext uri="{FF2B5EF4-FFF2-40B4-BE49-F238E27FC236}">
                <a16:creationId xmlns:a16="http://schemas.microsoft.com/office/drawing/2014/main" id="{EB66EFFD-87E8-E8D3-A2B1-1687ECEBE7FC}"/>
              </a:ext>
            </a:extLst>
          </p:cNvPr>
          <p:cNvSpPr/>
          <p:nvPr/>
        </p:nvSpPr>
        <p:spPr>
          <a:xfrm>
            <a:off x="1182286" y="4799733"/>
            <a:ext cx="2096084" cy="651821"/>
          </a:xfrm>
          <a:prstGeom prst="rect">
            <a:avLst/>
          </a:prstGeom>
          <a:noFill/>
          <a:ln w="19050" cap="flat" cmpd="sng" algn="ctr">
            <a:solidFill>
              <a:sysClr val="windowText" lastClr="000000"/>
            </a:solidFill>
            <a:prstDash val="solid"/>
            <a:miter lim="800000"/>
          </a:ln>
          <a:effectLst/>
        </p:spPr>
        <p:txBody>
          <a:bodyPr rtlCol="0" anchor="ctr"/>
          <a:lstStyle/>
          <a:p>
            <a:pPr algn="ctr">
              <a:defRPr/>
            </a:pPr>
            <a:endParaRPr kumimoji="1" lang="zh-CN" altLang="en-US" sz="2400" b="1" kern="0" dirty="0">
              <a:solidFill>
                <a:prstClr val="black"/>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11" name="Picture 2">
            <a:extLst>
              <a:ext uri="{FF2B5EF4-FFF2-40B4-BE49-F238E27FC236}">
                <a16:creationId xmlns:a16="http://schemas.microsoft.com/office/drawing/2014/main" id="{305FE67C-99D3-1009-0566-F93EDF06820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90494" y="4877491"/>
            <a:ext cx="536135" cy="301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9">
            <a:extLst>
              <a:ext uri="{FF2B5EF4-FFF2-40B4-BE49-F238E27FC236}">
                <a16:creationId xmlns:a16="http://schemas.microsoft.com/office/drawing/2014/main" id="{09E2D56B-C3C6-55D0-BE6B-998534632B21}"/>
              </a:ext>
            </a:extLst>
          </p:cNvPr>
          <p:cNvSpPr txBox="1"/>
          <p:nvPr/>
        </p:nvSpPr>
        <p:spPr>
          <a:xfrm>
            <a:off x="1562704" y="4808202"/>
            <a:ext cx="1662010" cy="369332"/>
          </a:xfrm>
          <a:prstGeom prst="rect">
            <a:avLst/>
          </a:prstGeom>
          <a:noFill/>
        </p:spPr>
        <p:txBody>
          <a:bodyPr wrap="square">
            <a:spAutoFit/>
          </a:bodyPr>
          <a:lstStyle/>
          <a:p>
            <a:pPr algn="ctr"/>
            <a:r>
              <a:rPr kumimoji="1" lang="en-US" altLang="zh-CN" b="1" dirty="0">
                <a:solidFill>
                  <a:prstClr val="black"/>
                </a:solidFill>
                <a:latin typeface="Arial" panose="020B0604020202020204" pitchFamily="34" charset="0"/>
                <a:ea typeface="Microsoft YaHei" panose="020B0503020204020204" pitchFamily="34" charset="-122"/>
                <a:cs typeface="Arial" panose="020B0604020202020204" pitchFamily="34" charset="0"/>
              </a:rPr>
              <a:t>Function 1</a:t>
            </a:r>
          </a:p>
        </p:txBody>
      </p:sp>
      <p:sp>
        <p:nvSpPr>
          <p:cNvPr id="13" name="TextBox 19">
            <a:extLst>
              <a:ext uri="{FF2B5EF4-FFF2-40B4-BE49-F238E27FC236}">
                <a16:creationId xmlns:a16="http://schemas.microsoft.com/office/drawing/2014/main" id="{0E0742AC-BA56-5F17-9A84-EB83D54E18C1}"/>
              </a:ext>
            </a:extLst>
          </p:cNvPr>
          <p:cNvSpPr txBox="1"/>
          <p:nvPr/>
        </p:nvSpPr>
        <p:spPr>
          <a:xfrm>
            <a:off x="1236775" y="5085018"/>
            <a:ext cx="2024346" cy="369332"/>
          </a:xfrm>
          <a:prstGeom prst="rect">
            <a:avLst/>
          </a:prstGeom>
          <a:noFill/>
        </p:spPr>
        <p:txBody>
          <a:bodyPr wrap="square">
            <a:spAutoFit/>
          </a:bodyPr>
          <a:lstStyle/>
          <a:p>
            <a:pPr algn="ctr"/>
            <a:r>
              <a:rPr kumimoji="1" lang="en-US" altLang="zh-CN" dirty="0">
                <a:solidFill>
                  <a:prstClr val="black"/>
                </a:solidFill>
                <a:latin typeface="Arial" panose="020B0604020202020204" pitchFamily="34" charset="0"/>
                <a:ea typeface="Microsoft YaHei" panose="020B0503020204020204" pitchFamily="34" charset="-122"/>
                <a:cs typeface="Arial" panose="020B0604020202020204" pitchFamily="34" charset="0"/>
              </a:rPr>
              <a:t>100Mbps</a:t>
            </a:r>
          </a:p>
        </p:txBody>
      </p:sp>
      <p:sp>
        <p:nvSpPr>
          <p:cNvPr id="14" name="矩形 72">
            <a:extLst>
              <a:ext uri="{FF2B5EF4-FFF2-40B4-BE49-F238E27FC236}">
                <a16:creationId xmlns:a16="http://schemas.microsoft.com/office/drawing/2014/main" id="{014BA634-61C9-D140-9854-9311187A6DAA}"/>
              </a:ext>
            </a:extLst>
          </p:cNvPr>
          <p:cNvSpPr/>
          <p:nvPr/>
        </p:nvSpPr>
        <p:spPr>
          <a:xfrm>
            <a:off x="3631408" y="4799733"/>
            <a:ext cx="2096084" cy="657033"/>
          </a:xfrm>
          <a:prstGeom prst="rect">
            <a:avLst/>
          </a:prstGeom>
          <a:noFill/>
          <a:ln w="19050" cap="flat" cmpd="sng" algn="ctr">
            <a:solidFill>
              <a:sysClr val="windowText" lastClr="000000"/>
            </a:solidFill>
            <a:prstDash val="solid"/>
            <a:miter lim="800000"/>
          </a:ln>
          <a:effectLst/>
        </p:spPr>
        <p:txBody>
          <a:bodyPr rtlCol="0" anchor="ctr"/>
          <a:lstStyle/>
          <a:p>
            <a:pPr algn="ctr">
              <a:defRPr/>
            </a:pPr>
            <a:endParaRPr kumimoji="1" lang="zh-CN" altLang="en-US" sz="2400" b="1" kern="0" dirty="0">
              <a:solidFill>
                <a:prstClr val="black"/>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15" name="Picture 2">
            <a:extLst>
              <a:ext uri="{FF2B5EF4-FFF2-40B4-BE49-F238E27FC236}">
                <a16:creationId xmlns:a16="http://schemas.microsoft.com/office/drawing/2014/main" id="{9515B9E6-AD02-D8C1-439C-00CAE262F67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39616" y="4877491"/>
            <a:ext cx="536135" cy="3015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9">
            <a:extLst>
              <a:ext uri="{FF2B5EF4-FFF2-40B4-BE49-F238E27FC236}">
                <a16:creationId xmlns:a16="http://schemas.microsoft.com/office/drawing/2014/main" id="{0CAFD484-86B0-421E-87A1-065F5AF03EB2}"/>
              </a:ext>
            </a:extLst>
          </p:cNvPr>
          <p:cNvSpPr txBox="1"/>
          <p:nvPr/>
        </p:nvSpPr>
        <p:spPr>
          <a:xfrm>
            <a:off x="4011826" y="4808202"/>
            <a:ext cx="1662010" cy="369332"/>
          </a:xfrm>
          <a:prstGeom prst="rect">
            <a:avLst/>
          </a:prstGeom>
          <a:noFill/>
        </p:spPr>
        <p:txBody>
          <a:bodyPr wrap="square">
            <a:spAutoFit/>
          </a:bodyPr>
          <a:lstStyle/>
          <a:p>
            <a:pPr algn="ctr"/>
            <a:r>
              <a:rPr kumimoji="1" lang="en-US" altLang="zh-CN" b="1" dirty="0">
                <a:solidFill>
                  <a:prstClr val="black"/>
                </a:solidFill>
                <a:latin typeface="Arial" panose="020B0604020202020204" pitchFamily="34" charset="0"/>
                <a:ea typeface="Microsoft YaHei" panose="020B0503020204020204" pitchFamily="34" charset="-122"/>
                <a:cs typeface="Arial" panose="020B0604020202020204" pitchFamily="34" charset="0"/>
              </a:rPr>
              <a:t>Function 2</a:t>
            </a:r>
          </a:p>
        </p:txBody>
      </p:sp>
      <p:sp>
        <p:nvSpPr>
          <p:cNvPr id="17" name="TextBox 19">
            <a:extLst>
              <a:ext uri="{FF2B5EF4-FFF2-40B4-BE49-F238E27FC236}">
                <a16:creationId xmlns:a16="http://schemas.microsoft.com/office/drawing/2014/main" id="{7353EFCC-02DC-4D94-37AD-B401DCCA58D6}"/>
              </a:ext>
            </a:extLst>
          </p:cNvPr>
          <p:cNvSpPr txBox="1"/>
          <p:nvPr/>
        </p:nvSpPr>
        <p:spPr>
          <a:xfrm>
            <a:off x="3698597" y="5097718"/>
            <a:ext cx="2024346" cy="369332"/>
          </a:xfrm>
          <a:prstGeom prst="rect">
            <a:avLst/>
          </a:prstGeom>
          <a:noFill/>
        </p:spPr>
        <p:txBody>
          <a:bodyPr wrap="square">
            <a:spAutoFit/>
          </a:bodyPr>
          <a:lstStyle/>
          <a:p>
            <a:pPr algn="ctr"/>
            <a:r>
              <a:rPr kumimoji="1" lang="en-US" altLang="zh-CN" dirty="0">
                <a:solidFill>
                  <a:prstClr val="black"/>
                </a:solidFill>
                <a:latin typeface="Arial" panose="020B0604020202020204" pitchFamily="34" charset="0"/>
                <a:ea typeface="Microsoft YaHei" panose="020B0503020204020204" pitchFamily="34" charset="-122"/>
                <a:cs typeface="Arial" panose="020B0604020202020204" pitchFamily="34" charset="0"/>
              </a:rPr>
              <a:t>400Mbps</a:t>
            </a:r>
          </a:p>
        </p:txBody>
      </p:sp>
      <p:cxnSp>
        <p:nvCxnSpPr>
          <p:cNvPr id="18" name="Straight Arrow Connector 122">
            <a:extLst>
              <a:ext uri="{FF2B5EF4-FFF2-40B4-BE49-F238E27FC236}">
                <a16:creationId xmlns:a16="http://schemas.microsoft.com/office/drawing/2014/main" id="{3C87F59D-7C9B-5759-B95D-E05FC777BA17}"/>
              </a:ext>
            </a:extLst>
          </p:cNvPr>
          <p:cNvCxnSpPr>
            <a:cxnSpLocks/>
            <a:stCxn id="10" idx="0"/>
          </p:cNvCxnSpPr>
          <p:nvPr/>
        </p:nvCxnSpPr>
        <p:spPr>
          <a:xfrm flipV="1">
            <a:off x="2230328" y="4409194"/>
            <a:ext cx="1328969" cy="390539"/>
          </a:xfrm>
          <a:prstGeom prst="straightConnector1">
            <a:avLst/>
          </a:prstGeom>
          <a:noFill/>
          <a:ln w="28575" cap="flat" cmpd="sng" algn="ctr">
            <a:solidFill>
              <a:sysClr val="windowText" lastClr="000000"/>
            </a:solidFill>
            <a:prstDash val="solid"/>
            <a:miter lim="800000"/>
            <a:tailEnd type="triangle"/>
          </a:ln>
          <a:effectLst/>
        </p:spPr>
      </p:cxnSp>
      <p:cxnSp>
        <p:nvCxnSpPr>
          <p:cNvPr id="19" name="Straight Arrow Connector 124">
            <a:extLst>
              <a:ext uri="{FF2B5EF4-FFF2-40B4-BE49-F238E27FC236}">
                <a16:creationId xmlns:a16="http://schemas.microsoft.com/office/drawing/2014/main" id="{C2EAA1B4-634D-D94E-9008-D01D30263C39}"/>
              </a:ext>
            </a:extLst>
          </p:cNvPr>
          <p:cNvCxnSpPr>
            <a:cxnSpLocks/>
            <a:stCxn id="14" idx="0"/>
          </p:cNvCxnSpPr>
          <p:nvPr/>
        </p:nvCxnSpPr>
        <p:spPr>
          <a:xfrm flipH="1" flipV="1">
            <a:off x="3559297" y="4412628"/>
            <a:ext cx="1120153" cy="387105"/>
          </a:xfrm>
          <a:prstGeom prst="straightConnector1">
            <a:avLst/>
          </a:prstGeom>
          <a:noFill/>
          <a:ln w="28575" cap="flat" cmpd="sng" algn="ctr">
            <a:solidFill>
              <a:sysClr val="windowText" lastClr="000000"/>
            </a:solidFill>
            <a:prstDash val="solid"/>
            <a:miter lim="800000"/>
            <a:tailEnd type="triangle"/>
          </a:ln>
          <a:effectLst/>
        </p:spPr>
      </p:cxnSp>
      <p:pic>
        <p:nvPicPr>
          <p:cNvPr id="20" name="Picture 128">
            <a:extLst>
              <a:ext uri="{FF2B5EF4-FFF2-40B4-BE49-F238E27FC236}">
                <a16:creationId xmlns:a16="http://schemas.microsoft.com/office/drawing/2014/main" id="{E7C8246B-2539-B251-5B25-B1865CE4D143}"/>
              </a:ext>
            </a:extLst>
          </p:cNvPr>
          <p:cNvPicPr>
            <a:picLocks noChangeAspect="1"/>
          </p:cNvPicPr>
          <p:nvPr/>
        </p:nvPicPr>
        <p:blipFill>
          <a:blip r:embed="rId5"/>
          <a:stretch>
            <a:fillRect/>
          </a:stretch>
        </p:blipFill>
        <p:spPr>
          <a:xfrm>
            <a:off x="2230266" y="4377897"/>
            <a:ext cx="330813" cy="324327"/>
          </a:xfrm>
          <a:prstGeom prst="rect">
            <a:avLst/>
          </a:prstGeom>
        </p:spPr>
      </p:pic>
      <p:pic>
        <p:nvPicPr>
          <p:cNvPr id="21" name="Picture 129">
            <a:extLst>
              <a:ext uri="{FF2B5EF4-FFF2-40B4-BE49-F238E27FC236}">
                <a16:creationId xmlns:a16="http://schemas.microsoft.com/office/drawing/2014/main" id="{A9CFF55D-DDB3-4DFB-103D-08E4F78525D1}"/>
              </a:ext>
            </a:extLst>
          </p:cNvPr>
          <p:cNvPicPr>
            <a:picLocks noChangeAspect="1"/>
          </p:cNvPicPr>
          <p:nvPr/>
        </p:nvPicPr>
        <p:blipFill>
          <a:blip r:embed="rId5"/>
          <a:stretch>
            <a:fillRect/>
          </a:stretch>
        </p:blipFill>
        <p:spPr>
          <a:xfrm>
            <a:off x="4396754" y="4380022"/>
            <a:ext cx="330813" cy="324327"/>
          </a:xfrm>
          <a:prstGeom prst="rect">
            <a:avLst/>
          </a:prstGeom>
        </p:spPr>
      </p:pic>
      <p:pic>
        <p:nvPicPr>
          <p:cNvPr id="22" name="Graphic 107" descr="Cloud with solid fill">
            <a:extLst>
              <a:ext uri="{FF2B5EF4-FFF2-40B4-BE49-F238E27FC236}">
                <a16:creationId xmlns:a16="http://schemas.microsoft.com/office/drawing/2014/main" id="{9992B6A6-1EE8-82CC-68FE-C2021DCF8AB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292906" y="2516992"/>
            <a:ext cx="2490491" cy="2490491"/>
          </a:xfrm>
          <a:prstGeom prst="rect">
            <a:avLst/>
          </a:prstGeom>
        </p:spPr>
      </p:pic>
      <p:pic>
        <p:nvPicPr>
          <p:cNvPr id="42" name="Picture 41">
            <a:extLst>
              <a:ext uri="{FF2B5EF4-FFF2-40B4-BE49-F238E27FC236}">
                <a16:creationId xmlns:a16="http://schemas.microsoft.com/office/drawing/2014/main" id="{5EB1D356-1E5C-1CC2-B048-AED431C64958}"/>
              </a:ext>
            </a:extLst>
          </p:cNvPr>
          <p:cNvPicPr>
            <a:picLocks noChangeAspect="1"/>
          </p:cNvPicPr>
          <p:nvPr/>
        </p:nvPicPr>
        <p:blipFill>
          <a:blip r:embed="rId7"/>
          <a:stretch>
            <a:fillRect/>
          </a:stretch>
        </p:blipFill>
        <p:spPr>
          <a:xfrm>
            <a:off x="6722173" y="2966181"/>
            <a:ext cx="3776854" cy="2792968"/>
          </a:xfrm>
          <a:prstGeom prst="rect">
            <a:avLst/>
          </a:prstGeom>
        </p:spPr>
      </p:pic>
    </p:spTree>
    <p:extLst>
      <p:ext uri="{BB962C8B-B14F-4D97-AF65-F5344CB8AC3E}">
        <p14:creationId xmlns:p14="http://schemas.microsoft.com/office/powerpoint/2010/main" val="259207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F292-1169-2C7F-D049-C971239AA3D2}"/>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06D769C5-181A-BAE6-46B7-5AD0350BF065}"/>
              </a:ext>
            </a:extLst>
          </p:cNvPr>
          <p:cNvSpPr>
            <a:spLocks noGrp="1"/>
          </p:cNvSpPr>
          <p:nvPr>
            <p:ph idx="1"/>
          </p:nvPr>
        </p:nvSpPr>
        <p:spPr>
          <a:xfrm>
            <a:off x="489054" y="1825625"/>
            <a:ext cx="11213892" cy="4351338"/>
          </a:xfrm>
        </p:spPr>
        <p:txBody>
          <a:bodyPr vert="horz" lIns="91440" tIns="45720" rIns="91440" bIns="45720" rtlCol="0">
            <a:normAutofit fontScale="92500" lnSpcReduction="10000"/>
          </a:bodyPr>
          <a:lstStyle/>
          <a:p>
            <a:r>
              <a:rPr lang="en-US" altLang="zh-CN" sz="2400" b="1" dirty="0">
                <a:latin typeface="Arial" panose="020B0604020202020204" pitchFamily="34" charset="0"/>
                <a:cs typeface="Arial" panose="020B0604020202020204" pitchFamily="34" charset="0"/>
              </a:rPr>
              <a:t>Implementation</a:t>
            </a:r>
            <a:endParaRPr lang="en-US" altLang="zh-CN" sz="2400" dirty="0">
              <a:latin typeface="Arial" panose="020B0604020202020204" pitchFamily="34" charset="0"/>
              <a:cs typeface="Arial" panose="020B0604020202020204" pitchFamily="34" charset="0"/>
            </a:endParaRPr>
          </a:p>
          <a:p>
            <a:pPr lvl="1"/>
            <a:r>
              <a:rPr lang="en-US" altLang="zh-CN" sz="2000" dirty="0">
                <a:latin typeface="Arial" panose="020B0604020202020204" pitchFamily="34" charset="0"/>
                <a:cs typeface="Arial" panose="020B0604020202020204" pitchFamily="34" charset="0"/>
              </a:rPr>
              <a:t>Approximately 5,200 lines of Python code</a:t>
            </a:r>
          </a:p>
          <a:p>
            <a:r>
              <a:rPr lang="en-US" altLang="zh-CN" sz="2400" b="1" dirty="0">
                <a:latin typeface="Arial" panose="020B0604020202020204" pitchFamily="34" charset="0"/>
                <a:cs typeface="Arial" panose="020B0604020202020204" pitchFamily="34" charset="0"/>
              </a:rPr>
              <a:t>Testbed</a:t>
            </a:r>
            <a:endParaRPr lang="en-US" altLang="zh-CN" sz="2400" dirty="0">
              <a:latin typeface="Arial" panose="020B0604020202020204" pitchFamily="34" charset="0"/>
              <a:cs typeface="Arial" panose="020B0604020202020204" pitchFamily="34" charset="0"/>
            </a:endParaRPr>
          </a:p>
          <a:p>
            <a:pPr lvl="1"/>
            <a:r>
              <a:rPr lang="en-US" altLang="zh-CN" sz="2000" b="1" dirty="0">
                <a:latin typeface="Arial" panose="020B0604020202020204" pitchFamily="34" charset="0"/>
                <a:cs typeface="Arial" panose="020B0604020202020204" pitchFamily="34" charset="0"/>
              </a:rPr>
              <a:t>Cloud platforms</a:t>
            </a:r>
            <a:r>
              <a:rPr lang="en-US" altLang="zh-CN" sz="2000" dirty="0">
                <a:latin typeface="Arial" panose="020B0604020202020204" pitchFamily="34" charset="0"/>
                <a:cs typeface="Arial" panose="020B0604020202020204" pitchFamily="34" charset="0"/>
              </a:rPr>
              <a:t>: Amazon AWS, Microsoft Azure, Google GCP</a:t>
            </a:r>
          </a:p>
          <a:p>
            <a:pPr lvl="1"/>
            <a:r>
              <a:rPr lang="en-US" altLang="zh-CN" sz="2000" b="1" dirty="0">
                <a:latin typeface="Arial" panose="020B0604020202020204" pitchFamily="34" charset="0"/>
                <a:cs typeface="Arial" panose="020B0604020202020204" pitchFamily="34" charset="0"/>
              </a:rPr>
              <a:t>Cloud regions</a:t>
            </a:r>
            <a:r>
              <a:rPr lang="en-US" altLang="zh-CN" sz="2000" dirty="0">
                <a:latin typeface="Arial" panose="020B0604020202020204" pitchFamily="34" charset="0"/>
                <a:cs typeface="Arial" panose="020B0604020202020204" pitchFamily="34" charset="0"/>
              </a:rPr>
              <a:t>: 3 regions selected from each cloud platform</a:t>
            </a:r>
          </a:p>
          <a:p>
            <a:pPr lvl="1"/>
            <a:r>
              <a:rPr lang="en-US" altLang="zh-CN" sz="2000" b="1" dirty="0">
                <a:latin typeface="Arial" panose="020B0604020202020204" pitchFamily="34" charset="0"/>
                <a:cs typeface="Arial" panose="020B0604020202020204" pitchFamily="34" charset="0"/>
              </a:rPr>
              <a:t>Serverless compute platforms</a:t>
            </a:r>
            <a:r>
              <a:rPr lang="en-US" altLang="zh-CN" sz="2000" dirty="0">
                <a:latin typeface="Arial" panose="020B0604020202020204" pitchFamily="34" charset="0"/>
                <a:cs typeface="Arial" panose="020B0604020202020204" pitchFamily="34" charset="0"/>
              </a:rPr>
              <a:t>: AWS Lambda, Azure Functions, Google Cloud Run</a:t>
            </a:r>
          </a:p>
          <a:p>
            <a:pPr lvl="1"/>
            <a:r>
              <a:rPr lang="en-US" altLang="zh-CN" sz="2000" b="1" dirty="0">
                <a:latin typeface="Arial" panose="020B0604020202020204" pitchFamily="34" charset="0"/>
                <a:cs typeface="Arial" panose="020B0604020202020204" pitchFamily="34" charset="0"/>
              </a:rPr>
              <a:t>Cloud databases</a:t>
            </a:r>
            <a:r>
              <a:rPr lang="en-US" altLang="zh-CN" sz="2000" dirty="0">
                <a:latin typeface="Arial" panose="020B0604020202020204" pitchFamily="34" charset="0"/>
                <a:cs typeface="Arial" panose="020B0604020202020204" pitchFamily="34" charset="0"/>
              </a:rPr>
              <a:t>: AWS DynamoDB, Azure </a:t>
            </a:r>
            <a:r>
              <a:rPr lang="en-US" altLang="zh-CN" sz="2000" dirty="0" err="1">
                <a:latin typeface="Arial" panose="020B0604020202020204" pitchFamily="34" charset="0"/>
                <a:cs typeface="Arial" panose="020B0604020202020204" pitchFamily="34" charset="0"/>
              </a:rPr>
              <a:t>CosmosDB</a:t>
            </a:r>
            <a:r>
              <a:rPr lang="en-US" altLang="zh-CN" sz="2000" dirty="0">
                <a:latin typeface="Arial" panose="020B0604020202020204" pitchFamily="34" charset="0"/>
                <a:cs typeface="Arial" panose="020B0604020202020204" pitchFamily="34" charset="0"/>
              </a:rPr>
              <a:t>, Google </a:t>
            </a:r>
            <a:r>
              <a:rPr lang="en-US" altLang="zh-CN" sz="2000" dirty="0" err="1">
                <a:latin typeface="Arial" panose="020B0604020202020204" pitchFamily="34" charset="0"/>
                <a:cs typeface="Arial" panose="020B0604020202020204" pitchFamily="34" charset="0"/>
              </a:rPr>
              <a:t>Firestore</a:t>
            </a:r>
            <a:endParaRPr lang="en-US" altLang="zh-CN" sz="2000" dirty="0">
              <a:latin typeface="Arial" panose="020B0604020202020204" pitchFamily="34" charset="0"/>
              <a:cs typeface="Arial" panose="020B0604020202020204" pitchFamily="34" charset="0"/>
            </a:endParaRPr>
          </a:p>
          <a:p>
            <a:r>
              <a:rPr lang="en-US" altLang="zh-CN" sz="2400" b="1" dirty="0">
                <a:latin typeface="Arial" panose="020B0604020202020204" pitchFamily="34" charset="0"/>
                <a:cs typeface="Arial" panose="020B0604020202020204" pitchFamily="34" charset="0"/>
              </a:rPr>
              <a:t>Baselines</a:t>
            </a:r>
            <a:endParaRPr lang="en-US" altLang="zh-CN" sz="2400" dirty="0">
              <a:latin typeface="Arial" panose="020B0604020202020204" pitchFamily="34" charset="0"/>
              <a:cs typeface="Arial" panose="020B0604020202020204" pitchFamily="34" charset="0"/>
            </a:endParaRPr>
          </a:p>
          <a:p>
            <a:pPr lvl="1"/>
            <a:r>
              <a:rPr lang="en-US" altLang="zh-CN" sz="2000" dirty="0">
                <a:latin typeface="Arial" panose="020B0604020202020204" pitchFamily="34" charset="0"/>
                <a:cs typeface="Arial" panose="020B0604020202020204" pitchFamily="34" charset="0"/>
              </a:rPr>
              <a:t>Open-source cross-cloud replication system </a:t>
            </a:r>
            <a:r>
              <a:rPr lang="en-US" altLang="zh-CN" sz="2000" i="1" dirty="0" err="1">
                <a:latin typeface="Arial" panose="020B0604020202020204" pitchFamily="34" charset="0"/>
                <a:cs typeface="Arial" panose="020B0604020202020204" pitchFamily="34" charset="0"/>
              </a:rPr>
              <a:t>Skyplane</a:t>
            </a:r>
            <a:endParaRPr lang="en-US" altLang="zh-CN" sz="2000" dirty="0">
              <a:latin typeface="Arial" panose="020B0604020202020204" pitchFamily="34" charset="0"/>
              <a:cs typeface="Arial" panose="020B0604020202020204" pitchFamily="34" charset="0"/>
            </a:endParaRPr>
          </a:p>
          <a:p>
            <a:pPr lvl="1"/>
            <a:r>
              <a:rPr lang="en-US" altLang="zh-CN" sz="2000" dirty="0">
                <a:latin typeface="Arial" panose="020B0604020202020204" pitchFamily="34" charset="0"/>
                <a:cs typeface="Arial" panose="020B0604020202020204" pitchFamily="34" charset="0"/>
              </a:rPr>
              <a:t>Native intra-cloud replication features of AWS and Azure</a:t>
            </a:r>
          </a:p>
          <a:p>
            <a:r>
              <a:rPr lang="en-US" altLang="zh-CN" sz="2400" b="1" dirty="0">
                <a:latin typeface="Arial" panose="020B0604020202020204" pitchFamily="34" charset="0"/>
                <a:cs typeface="Arial" panose="020B0604020202020204" pitchFamily="34" charset="0"/>
              </a:rPr>
              <a:t>Workload</a:t>
            </a:r>
            <a:endParaRPr lang="en-US" altLang="zh-CN" sz="2400" dirty="0">
              <a:latin typeface="Arial" panose="020B0604020202020204" pitchFamily="34" charset="0"/>
              <a:cs typeface="Arial" panose="020B0604020202020204" pitchFamily="34" charset="0"/>
            </a:endParaRPr>
          </a:p>
          <a:p>
            <a:pPr lvl="1"/>
            <a:r>
              <a:rPr lang="en-US" altLang="zh-CN" sz="2000" dirty="0">
                <a:latin typeface="Arial" panose="020B0604020202020204" pitchFamily="34" charset="0"/>
                <a:cs typeface="Arial" panose="020B0604020202020204" pitchFamily="34" charset="0"/>
              </a:rPr>
              <a:t>Replication of artificially generated objects sized 1MB, 128MB, 1GB, and 100GB</a:t>
            </a:r>
          </a:p>
          <a:p>
            <a:pPr lvl="1"/>
            <a:r>
              <a:rPr lang="en-US" altLang="zh-CN" sz="2000" dirty="0">
                <a:latin typeface="Arial" panose="020B0604020202020204" pitchFamily="34" charset="0"/>
                <a:cs typeface="Arial" panose="020B0604020202020204" pitchFamily="34" charset="0"/>
              </a:rPr>
              <a:t>Replay</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of</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IBM Cloud Object Storage traces</a:t>
            </a:r>
          </a:p>
        </p:txBody>
      </p:sp>
      <p:sp>
        <p:nvSpPr>
          <p:cNvPr id="4" name="灯片编号占位符 3">
            <a:extLst>
              <a:ext uri="{FF2B5EF4-FFF2-40B4-BE49-F238E27FC236}">
                <a16:creationId xmlns:a16="http://schemas.microsoft.com/office/drawing/2014/main" id="{D21BEF42-AEE4-1ACC-7D72-BF7F3868DE0F}"/>
              </a:ext>
            </a:extLst>
          </p:cNvPr>
          <p:cNvSpPr>
            <a:spLocks noGrp="1"/>
          </p:cNvSpPr>
          <p:nvPr>
            <p:ph type="sldNum" sz="quarter" idx="12"/>
          </p:nvPr>
        </p:nvSpPr>
        <p:spPr/>
        <p:txBody>
          <a:bodyPr/>
          <a:lstStyle/>
          <a:p>
            <a:fld id="{5CB3BB4A-F123-3C47-9D85-09C7477F8767}" type="slidenum">
              <a:rPr kumimoji="1" lang="zh-CN" altLang="en-US" smtClean="0"/>
              <a:t>18</a:t>
            </a:fld>
            <a:endParaRPr kumimoji="1" lang="zh-CN" altLang="en-US"/>
          </a:p>
        </p:txBody>
      </p:sp>
      <p:sp>
        <p:nvSpPr>
          <p:cNvPr id="5" name="标题 1">
            <a:extLst>
              <a:ext uri="{FF2B5EF4-FFF2-40B4-BE49-F238E27FC236}">
                <a16:creationId xmlns:a16="http://schemas.microsoft.com/office/drawing/2014/main" id="{79AF3032-F2FD-552F-6481-2EC108EB8EC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Evaluation</a:t>
            </a:r>
            <a:endParaRPr kumimoji="1" lang="zh-CN" altLang="en-US" sz="3200" dirty="0">
              <a:latin typeface="Arial" panose="020B0604020202020204" pitchFamily="34" charset="0"/>
              <a:ea typeface="Microsoft YaHei" charset="-122"/>
              <a:cs typeface="Arial" panose="020B0604020202020204" pitchFamily="34" charset="0"/>
            </a:endParaRPr>
          </a:p>
        </p:txBody>
      </p:sp>
    </p:spTree>
    <p:extLst>
      <p:ext uri="{BB962C8B-B14F-4D97-AF65-F5344CB8AC3E}">
        <p14:creationId xmlns:p14="http://schemas.microsoft.com/office/powerpoint/2010/main" val="1158021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B842E-CD9A-73F0-5A46-5F86E69B6A7B}"/>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5F4D686-1F14-CE9D-76C6-5523739EDF72}"/>
              </a:ext>
            </a:extLst>
          </p:cNvPr>
          <p:cNvSpPr>
            <a:spLocks noGrp="1"/>
          </p:cNvSpPr>
          <p:nvPr>
            <p:ph type="sldNum" sz="quarter" idx="12"/>
          </p:nvPr>
        </p:nvSpPr>
        <p:spPr/>
        <p:txBody>
          <a:bodyPr/>
          <a:lstStyle/>
          <a:p>
            <a:fld id="{5CB3BB4A-F123-3C47-9D85-09C7477F8767}" type="slidenum">
              <a:rPr kumimoji="1" lang="zh-CN" altLang="en-US" smtClean="0"/>
              <a:t>19</a:t>
            </a:fld>
            <a:endParaRPr kumimoji="1" lang="zh-CN" altLang="en-US"/>
          </a:p>
        </p:txBody>
      </p:sp>
      <p:sp>
        <p:nvSpPr>
          <p:cNvPr id="5" name="标题 1">
            <a:extLst>
              <a:ext uri="{FF2B5EF4-FFF2-40B4-BE49-F238E27FC236}">
                <a16:creationId xmlns:a16="http://schemas.microsoft.com/office/drawing/2014/main" id="{157AE469-C384-443F-248D-2087A4D36BE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Replication</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Delay</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over</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Different</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Object</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Sizes</a:t>
            </a:r>
            <a:endParaRPr kumimoji="1" lang="zh-CN" altLang="en-US" sz="3200" dirty="0">
              <a:latin typeface="Arial" panose="020B0604020202020204" pitchFamily="34" charset="0"/>
              <a:ea typeface="Microsoft YaHei" charset="-122"/>
              <a:cs typeface="Arial" panose="020B0604020202020204" pitchFamily="34" charset="0"/>
            </a:endParaRPr>
          </a:p>
        </p:txBody>
      </p:sp>
      <p:sp>
        <p:nvSpPr>
          <p:cNvPr id="9" name="内容占位符 2">
            <a:extLst>
              <a:ext uri="{FF2B5EF4-FFF2-40B4-BE49-F238E27FC236}">
                <a16:creationId xmlns:a16="http://schemas.microsoft.com/office/drawing/2014/main" id="{2BF581C0-7CB9-4D74-94D0-299B0A056768}"/>
              </a:ext>
            </a:extLst>
          </p:cNvPr>
          <p:cNvSpPr>
            <a:spLocks noGrp="1"/>
          </p:cNvSpPr>
          <p:nvPr>
            <p:ph idx="1"/>
          </p:nvPr>
        </p:nvSpPr>
        <p:spPr>
          <a:xfrm>
            <a:off x="838200" y="1591096"/>
            <a:ext cx="11161542" cy="1067698"/>
          </a:xfrm>
          <a:ln>
            <a:noFill/>
          </a:ln>
        </p:spPr>
        <p:txBody>
          <a:bodyPr>
            <a:normAutofit/>
          </a:bodyPr>
          <a:lstStyle/>
          <a:p>
            <a:r>
              <a:rPr lang="en-US" altLang="zh-CN" sz="2000" dirty="0">
                <a:latin typeface="Arial" panose="020B0604020202020204" pitchFamily="34" charset="0"/>
                <a:cs typeface="Arial" panose="020B0604020202020204" pitchFamily="34" charset="0"/>
              </a:rPr>
              <a:t>Replication from AWS us-east-1</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to</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other</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regions</a:t>
            </a:r>
          </a:p>
          <a:p>
            <a:r>
              <a:rPr kumimoji="1" lang="el-GR" altLang="zh-CN" sz="2000" dirty="0">
                <a:latin typeface="Arial" panose="020B0604020202020204" pitchFamily="34" charset="0"/>
                <a:cs typeface="Arial" panose="020B0604020202020204" pitchFamily="34" charset="0"/>
              </a:rPr>
              <a:t>𝜆</a:t>
            </a:r>
            <a:r>
              <a:rPr kumimoji="1" lang="en-US" altLang="zh-CN" sz="2000" dirty="0">
                <a:latin typeface="Arial" panose="020B0604020202020204" pitchFamily="34" charset="0"/>
                <a:cs typeface="Arial" panose="020B0604020202020204" pitchFamily="34" charset="0"/>
              </a:rPr>
              <a:t>Replica </a:t>
            </a:r>
            <a:r>
              <a:rPr lang="en-US" altLang="zh-CN" sz="2000" dirty="0">
                <a:latin typeface="Arial" panose="020B0604020202020204" pitchFamily="34" charset="0"/>
                <a:cs typeface="Arial" panose="020B0604020202020204" pitchFamily="34" charset="0"/>
              </a:rPr>
              <a:t>significantly </a:t>
            </a:r>
            <a:r>
              <a:rPr lang="en-US" altLang="zh-CN" sz="2000" b="1" dirty="0">
                <a:solidFill>
                  <a:srgbClr val="C00000"/>
                </a:solidFill>
                <a:latin typeface="Arial" panose="020B0604020202020204" pitchFamily="34" charset="0"/>
                <a:cs typeface="Arial" panose="020B0604020202020204" pitchFamily="34" charset="0"/>
              </a:rPr>
              <a:t>reduced latency and cost</a:t>
            </a:r>
            <a:r>
              <a:rPr lang="en-US" altLang="zh-CN" sz="2000" dirty="0">
                <a:latin typeface="Arial" panose="020B0604020202020204" pitchFamily="34" charset="0"/>
                <a:cs typeface="Arial" panose="020B0604020202020204" pitchFamily="34" charset="0"/>
              </a:rPr>
              <a:t>,</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especially</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for</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cross-cloud</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and</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small</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objects</a:t>
            </a:r>
            <a:endParaRPr lang="en-US" altLang="zh-CN" sz="2000" b="1" dirty="0">
              <a:solidFill>
                <a:srgbClr val="C00000"/>
              </a:solidFill>
              <a:latin typeface="Arial" panose="020B0604020202020204" pitchFamily="34" charset="0"/>
              <a:ea typeface="Microsoft YaHei" panose="020B0503020204020204" pitchFamily="34" charset="-122"/>
              <a:cs typeface="Arial" panose="020B0604020202020204" pitchFamily="34" charset="0"/>
            </a:endParaRPr>
          </a:p>
        </p:txBody>
      </p:sp>
      <p:graphicFrame>
        <p:nvGraphicFramePr>
          <p:cNvPr id="6" name="Table 5">
            <a:extLst>
              <a:ext uri="{FF2B5EF4-FFF2-40B4-BE49-F238E27FC236}">
                <a16:creationId xmlns:a16="http://schemas.microsoft.com/office/drawing/2014/main" id="{D205F482-8FA4-8274-B34B-30960271473C}"/>
              </a:ext>
            </a:extLst>
          </p:cNvPr>
          <p:cNvGraphicFramePr>
            <a:graphicFrameLocks noGrp="1"/>
          </p:cNvGraphicFramePr>
          <p:nvPr>
            <p:extLst>
              <p:ext uri="{D42A27DB-BD31-4B8C-83A1-F6EECF244321}">
                <p14:modId xmlns:p14="http://schemas.microsoft.com/office/powerpoint/2010/main" val="3963986984"/>
              </p:ext>
            </p:extLst>
          </p:nvPr>
        </p:nvGraphicFramePr>
        <p:xfrm>
          <a:off x="2083397" y="2500142"/>
          <a:ext cx="8025206" cy="4249489"/>
        </p:xfrm>
        <a:graphic>
          <a:graphicData uri="http://schemas.openxmlformats.org/drawingml/2006/table">
            <a:tbl>
              <a:tblPr/>
              <a:tblGrid>
                <a:gridCol w="1146458">
                  <a:extLst>
                    <a:ext uri="{9D8B030D-6E8A-4147-A177-3AD203B41FA5}">
                      <a16:colId xmlns:a16="http://schemas.microsoft.com/office/drawing/2014/main" val="4205464363"/>
                    </a:ext>
                  </a:extLst>
                </a:gridCol>
                <a:gridCol w="1146458">
                  <a:extLst>
                    <a:ext uri="{9D8B030D-6E8A-4147-A177-3AD203B41FA5}">
                      <a16:colId xmlns:a16="http://schemas.microsoft.com/office/drawing/2014/main" val="2175595044"/>
                    </a:ext>
                  </a:extLst>
                </a:gridCol>
                <a:gridCol w="1146458">
                  <a:extLst>
                    <a:ext uri="{9D8B030D-6E8A-4147-A177-3AD203B41FA5}">
                      <a16:colId xmlns:a16="http://schemas.microsoft.com/office/drawing/2014/main" val="370712697"/>
                    </a:ext>
                  </a:extLst>
                </a:gridCol>
                <a:gridCol w="1146458">
                  <a:extLst>
                    <a:ext uri="{9D8B030D-6E8A-4147-A177-3AD203B41FA5}">
                      <a16:colId xmlns:a16="http://schemas.microsoft.com/office/drawing/2014/main" val="4216844910"/>
                    </a:ext>
                  </a:extLst>
                </a:gridCol>
                <a:gridCol w="1146458">
                  <a:extLst>
                    <a:ext uri="{9D8B030D-6E8A-4147-A177-3AD203B41FA5}">
                      <a16:colId xmlns:a16="http://schemas.microsoft.com/office/drawing/2014/main" val="3549150216"/>
                    </a:ext>
                  </a:extLst>
                </a:gridCol>
                <a:gridCol w="1146458">
                  <a:extLst>
                    <a:ext uri="{9D8B030D-6E8A-4147-A177-3AD203B41FA5}">
                      <a16:colId xmlns:a16="http://schemas.microsoft.com/office/drawing/2014/main" val="2785779934"/>
                    </a:ext>
                  </a:extLst>
                </a:gridCol>
                <a:gridCol w="1146458">
                  <a:extLst>
                    <a:ext uri="{9D8B030D-6E8A-4147-A177-3AD203B41FA5}">
                      <a16:colId xmlns:a16="http://schemas.microsoft.com/office/drawing/2014/main" val="3751797581"/>
                    </a:ext>
                  </a:extLst>
                </a:gridCol>
              </a:tblGrid>
              <a:tr h="157194">
                <a:tc rowSpan="2">
                  <a:txBody>
                    <a:bodyPr/>
                    <a:lstStyle/>
                    <a:p>
                      <a:pPr algn="ctr" rtl="0" fontAlgn="ctr">
                        <a:buNone/>
                      </a:pPr>
                      <a:r>
                        <a:rPr lang="en-US" sz="1200" b="1" i="0" u="none" strike="noStrike">
                          <a:solidFill>
                            <a:srgbClr val="FFFFFF"/>
                          </a:solidFill>
                          <a:effectLst/>
                          <a:latin typeface="Arial" panose="020B0604020202020204" pitchFamily="34" charset="0"/>
                        </a:rPr>
                        <a:t>Region</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gridSpan="2">
                  <a:txBody>
                    <a:bodyPr/>
                    <a:lstStyle/>
                    <a:p>
                      <a:pPr algn="ctr" rtl="0" fontAlgn="ctr">
                        <a:buNone/>
                      </a:pPr>
                      <a:r>
                        <a:rPr lang="en-US" sz="1200" b="1" i="0" u="none" strike="noStrike">
                          <a:solidFill>
                            <a:srgbClr val="FFFFFF"/>
                          </a:solidFill>
                          <a:effectLst/>
                          <a:latin typeface="Arial" panose="020B0604020202020204" pitchFamily="34" charset="0"/>
                        </a:rPr>
                        <a:t>1MB</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CN"/>
                    </a:p>
                  </a:txBody>
                  <a:tcPr/>
                </a:tc>
                <a:tc gridSpan="2">
                  <a:txBody>
                    <a:bodyPr/>
                    <a:lstStyle/>
                    <a:p>
                      <a:pPr algn="ctr" rtl="0" fontAlgn="ctr">
                        <a:buNone/>
                      </a:pPr>
                      <a:r>
                        <a:rPr lang="en-US" sz="1200" b="1" i="0" u="none" strike="noStrike">
                          <a:solidFill>
                            <a:srgbClr val="FFFFFF"/>
                          </a:solidFill>
                          <a:effectLst/>
                          <a:latin typeface="Arial" panose="020B0604020202020204" pitchFamily="34" charset="0"/>
                        </a:rPr>
                        <a:t>128MB</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CN"/>
                    </a:p>
                  </a:txBody>
                  <a:tcPr/>
                </a:tc>
                <a:tc gridSpan="2">
                  <a:txBody>
                    <a:bodyPr/>
                    <a:lstStyle/>
                    <a:p>
                      <a:pPr algn="ctr" rtl="0" fontAlgn="ctr">
                        <a:buNone/>
                      </a:pPr>
                      <a:r>
                        <a:rPr lang="en-US" sz="1200" b="1" i="0" u="none" strike="noStrike">
                          <a:solidFill>
                            <a:srgbClr val="FFFFFF"/>
                          </a:solidFill>
                          <a:effectLst/>
                          <a:latin typeface="Arial" panose="020B0604020202020204" pitchFamily="34" charset="0"/>
                        </a:rPr>
                        <a:t>1GB</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ACC6"/>
                    </a:solidFill>
                  </a:tcPr>
                </a:tc>
                <a:tc hMerge="1">
                  <a:txBody>
                    <a:bodyPr/>
                    <a:lstStyle/>
                    <a:p>
                      <a:endParaRPr lang="en-CN"/>
                    </a:p>
                  </a:txBody>
                  <a:tcPr/>
                </a:tc>
                <a:extLst>
                  <a:ext uri="{0D108BD9-81ED-4DB2-BD59-A6C34878D82A}">
                    <a16:rowId xmlns:a16="http://schemas.microsoft.com/office/drawing/2014/main" val="1278864272"/>
                  </a:ext>
                </a:extLst>
              </a:tr>
              <a:tr h="218017">
                <a:tc vMerge="1">
                  <a:txBody>
                    <a:bodyPr/>
                    <a:lstStyle/>
                    <a:p>
                      <a:endParaRPr lang="en-CN"/>
                    </a:p>
                  </a:txBody>
                  <a:tcPr/>
                </a:tc>
                <a:tc>
                  <a:txBody>
                    <a:bodyPr/>
                    <a:lstStyle/>
                    <a:p>
                      <a:pPr algn="ctr" rtl="0" fontAlgn="ctr">
                        <a:buNone/>
                      </a:pPr>
                      <a:r>
                        <a:rPr lang="en-US" sz="1200" b="0" i="0" u="none" strike="noStrike">
                          <a:solidFill>
                            <a:srgbClr val="000000"/>
                          </a:solidFill>
                          <a:effectLst/>
                          <a:latin typeface="Arial" panose="020B0604020202020204" pitchFamily="34" charset="0"/>
                        </a:rPr>
                        <a:t>Delay (s)</a:t>
                      </a:r>
                    </a:p>
                  </a:txBody>
                  <a:tcPr marL="6688" marR="6688" marT="668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rtl="0" fontAlgn="ctr">
                        <a:buNone/>
                      </a:pPr>
                      <a:r>
                        <a:rPr lang="en-US" sz="1200" b="0" i="0" u="none" strike="noStrike">
                          <a:solidFill>
                            <a:srgbClr val="000000"/>
                          </a:solidFill>
                          <a:effectLst/>
                          <a:latin typeface="Arial" panose="020B0604020202020204" pitchFamily="34" charset="0"/>
                        </a:rPr>
                        <a:t>Cost (10</a:t>
                      </a:r>
                      <a:r>
                        <a:rPr lang="en-US" sz="1200" b="0" i="0" u="none" strike="noStrike" baseline="30000">
                          <a:solidFill>
                            <a:srgbClr val="000000"/>
                          </a:solidFill>
                          <a:effectLst/>
                          <a:latin typeface="Arial" panose="020B0604020202020204" pitchFamily="34" charset="0"/>
                        </a:rPr>
                        <a:t>-5</a:t>
                      </a:r>
                      <a:r>
                        <a:rPr lang="en-US" sz="1200" b="0" i="0" u="none" strike="noStrike">
                          <a:solidFill>
                            <a:srgbClr val="000000"/>
                          </a:solidFill>
                          <a:effectLst/>
                          <a:latin typeface="Arial" panose="020B0604020202020204" pitchFamily="34" charset="0"/>
                        </a:rPr>
                        <a:t>$)</a:t>
                      </a:r>
                    </a:p>
                  </a:txBody>
                  <a:tcPr marL="6688" marR="6688" marT="668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rtl="0" fontAlgn="ctr">
                        <a:buNone/>
                      </a:pPr>
                      <a:r>
                        <a:rPr lang="en-US" sz="1200" b="0" i="0" u="none" strike="noStrike">
                          <a:solidFill>
                            <a:srgbClr val="000000"/>
                          </a:solidFill>
                          <a:effectLst/>
                          <a:latin typeface="Arial" panose="020B0604020202020204" pitchFamily="34" charset="0"/>
                        </a:rPr>
                        <a:t>Delay (s)</a:t>
                      </a:r>
                    </a:p>
                  </a:txBody>
                  <a:tcPr marL="6688" marR="6688" marT="668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rtl="0" fontAlgn="ctr">
                        <a:buNone/>
                      </a:pPr>
                      <a:r>
                        <a:rPr lang="en-US" sz="1200" b="0" i="0" u="none" strike="noStrike">
                          <a:solidFill>
                            <a:srgbClr val="000000"/>
                          </a:solidFill>
                          <a:effectLst/>
                          <a:latin typeface="Arial" panose="020B0604020202020204" pitchFamily="34" charset="0"/>
                        </a:rPr>
                        <a:t>Cost (10</a:t>
                      </a:r>
                      <a:r>
                        <a:rPr lang="en-US" sz="1200" b="0" i="0" u="none" strike="noStrike" baseline="30000">
                          <a:solidFill>
                            <a:srgbClr val="000000"/>
                          </a:solidFill>
                          <a:effectLst/>
                          <a:latin typeface="Arial" panose="020B0604020202020204" pitchFamily="34" charset="0"/>
                        </a:rPr>
                        <a:t>-5</a:t>
                      </a:r>
                      <a:r>
                        <a:rPr lang="en-US" sz="1200" b="0" i="0" u="none" strike="noStrike">
                          <a:solidFill>
                            <a:srgbClr val="000000"/>
                          </a:solidFill>
                          <a:effectLst/>
                          <a:latin typeface="Arial" panose="020B0604020202020204" pitchFamily="34" charset="0"/>
                        </a:rPr>
                        <a:t>$)</a:t>
                      </a:r>
                    </a:p>
                  </a:txBody>
                  <a:tcPr marL="6688" marR="6688" marT="6688"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rtl="0" fontAlgn="ctr">
                        <a:buNone/>
                      </a:pPr>
                      <a:r>
                        <a:rPr lang="en-US" sz="1200" b="0" i="0" u="none" strike="noStrike">
                          <a:solidFill>
                            <a:srgbClr val="000000"/>
                          </a:solidFill>
                          <a:effectLst/>
                          <a:latin typeface="Arial" panose="020B0604020202020204" pitchFamily="34" charset="0"/>
                        </a:rPr>
                        <a:t>Delay (s)</a:t>
                      </a:r>
                    </a:p>
                  </a:txBody>
                  <a:tcPr marL="6688" marR="6688" marT="6688"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gn="ctr" rtl="0" fontAlgn="ctr">
                        <a:buNone/>
                      </a:pPr>
                      <a:r>
                        <a:rPr lang="en-US" sz="1200" b="0" i="0" u="none" strike="noStrike">
                          <a:solidFill>
                            <a:srgbClr val="000000"/>
                          </a:solidFill>
                          <a:effectLst/>
                          <a:latin typeface="Arial" panose="020B0604020202020204" pitchFamily="34" charset="0"/>
                        </a:rPr>
                        <a:t>Cost (10</a:t>
                      </a:r>
                      <a:r>
                        <a:rPr lang="en-US" sz="1200" b="0" i="0" u="none" strike="noStrike" baseline="30000">
                          <a:solidFill>
                            <a:srgbClr val="000000"/>
                          </a:solidFill>
                          <a:effectLst/>
                          <a:latin typeface="Arial" panose="020B0604020202020204" pitchFamily="34" charset="0"/>
                        </a:rPr>
                        <a:t>-5</a:t>
                      </a:r>
                      <a:r>
                        <a:rPr lang="en-US" sz="1200" b="0" i="0" u="none" strike="noStrike">
                          <a:solidFill>
                            <a:srgbClr val="000000"/>
                          </a:solidFill>
                          <a:effectLst/>
                          <a:latin typeface="Arial" panose="020B0604020202020204" pitchFamily="34" charset="0"/>
                        </a:rPr>
                        <a:t>$)</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2372187117"/>
                  </a:ext>
                </a:extLst>
              </a:tr>
              <a:tr h="157194">
                <a:tc rowSpan="2">
                  <a:txBody>
                    <a:bodyPr/>
                    <a:lstStyle/>
                    <a:p>
                      <a:pPr algn="ctr" rtl="0" fontAlgn="ctr">
                        <a:buNone/>
                      </a:pPr>
                      <a:r>
                        <a:rPr lang="en-US" sz="1200" b="1" i="0" u="none" strike="noStrike" dirty="0">
                          <a:solidFill>
                            <a:srgbClr val="FFFFFF"/>
                          </a:solidFill>
                          <a:effectLst/>
                          <a:latin typeface="Arial" panose="020B0604020202020204" pitchFamily="34" charset="0"/>
                        </a:rPr>
                        <a:t>AWS</a:t>
                      </a:r>
                    </a:p>
                    <a:p>
                      <a:pPr algn="ctr" rtl="0" fontAlgn="ctr">
                        <a:buNone/>
                      </a:pPr>
                      <a:r>
                        <a:rPr lang="en-US" sz="1200" b="1" i="0" u="none" strike="noStrike" dirty="0">
                          <a:solidFill>
                            <a:srgbClr val="FFFFFF"/>
                          </a:solidFill>
                          <a:effectLst/>
                          <a:latin typeface="Arial" panose="020B0604020202020204" pitchFamily="34" charset="0"/>
                        </a:rPr>
                        <a:t>ca-central-1</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1.5</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2.7</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2.7</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267.8</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3.6</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2123.6</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extLst>
                  <a:ext uri="{0D108BD9-81ED-4DB2-BD59-A6C34878D82A}">
                    <a16:rowId xmlns:a16="http://schemas.microsoft.com/office/drawing/2014/main" val="1849422218"/>
                  </a:ext>
                </a:extLst>
              </a:tr>
              <a:tr h="190766">
                <a:tc vMerge="1">
                  <a:txBody>
                    <a:bodyPr/>
                    <a:lstStyle/>
                    <a:p>
                      <a:endParaRPr dirty="0"/>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-92.80%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7E984"/>
                    </a:solidFill>
                  </a:tcPr>
                </a:tc>
                <a:tc>
                  <a:txBody>
                    <a:bodyPr/>
                    <a:lstStyle/>
                    <a:p>
                      <a:pPr algn="ctr" rtl="0" fontAlgn="ctr">
                        <a:buNone/>
                      </a:pPr>
                      <a:r>
                        <a:rPr lang="en-CN" sz="1200" b="0" i="0" u="none" strike="noStrike">
                          <a:solidFill>
                            <a:srgbClr val="000000"/>
                          </a:solidFill>
                          <a:effectLst/>
                          <a:latin typeface="Arial" panose="020B0604020202020204" pitchFamily="34" charset="0"/>
                        </a:rPr>
                        <a:t>-32.30%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8C57D"/>
                    </a:solidFill>
                  </a:tcPr>
                </a:tc>
                <a:tc>
                  <a:txBody>
                    <a:bodyPr/>
                    <a:lstStyle/>
                    <a:p>
                      <a:pPr algn="ctr" rtl="0" fontAlgn="ctr">
                        <a:buNone/>
                      </a:pPr>
                      <a:r>
                        <a:rPr lang="en-CN" sz="1200" b="0" i="0" u="none" strike="noStrike">
                          <a:solidFill>
                            <a:srgbClr val="000000"/>
                          </a:solidFill>
                          <a:effectLst/>
                          <a:latin typeface="Arial" panose="020B0604020202020204" pitchFamily="34" charset="0"/>
                        </a:rPr>
                        <a:t>-82.50%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7DB81"/>
                    </a:solidFill>
                  </a:tcPr>
                </a:tc>
                <a:tc>
                  <a:txBody>
                    <a:bodyPr/>
                    <a:lstStyle/>
                    <a:p>
                      <a:pPr algn="ctr" rtl="0" fontAlgn="ctr">
                        <a:buNone/>
                      </a:pPr>
                      <a:r>
                        <a:rPr lang="en-CN" sz="1200" b="0" i="0" u="none" strike="noStrike">
                          <a:solidFill>
                            <a:srgbClr val="000000"/>
                          </a:solidFill>
                          <a:effectLst/>
                          <a:latin typeface="Arial" panose="020B0604020202020204" pitchFamily="34" charset="0"/>
                        </a:rPr>
                        <a:t>-39.60%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A0D07F"/>
                    </a:solidFill>
                  </a:tcPr>
                </a:tc>
                <a:tc>
                  <a:txBody>
                    <a:bodyPr/>
                    <a:lstStyle/>
                    <a:p>
                      <a:pPr algn="ctr" rtl="0" fontAlgn="ctr">
                        <a:buNone/>
                      </a:pPr>
                      <a:r>
                        <a:rPr lang="en-CN" sz="1200" b="0" i="0" u="none" strike="noStrike">
                          <a:solidFill>
                            <a:srgbClr val="000000"/>
                          </a:solidFill>
                          <a:effectLst/>
                          <a:latin typeface="Arial" panose="020B0604020202020204" pitchFamily="34" charset="0"/>
                        </a:rPr>
                        <a:t>-85.40%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4DF82"/>
                    </a:solidFill>
                  </a:tcPr>
                </a:tc>
                <a:tc>
                  <a:txBody>
                    <a:bodyPr/>
                    <a:lstStyle/>
                    <a:p>
                      <a:pPr algn="ctr" rtl="0" fontAlgn="ctr">
                        <a:buNone/>
                      </a:pPr>
                      <a:r>
                        <a:rPr lang="en-CN" sz="1200" b="0" i="0" u="none" strike="noStrike">
                          <a:solidFill>
                            <a:srgbClr val="000000"/>
                          </a:solidFill>
                          <a:effectLst/>
                          <a:latin typeface="Arial" panose="020B0604020202020204" pitchFamily="34" charset="0"/>
                        </a:rPr>
                        <a:t>-40.00%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A3D17F"/>
                    </a:solidFill>
                  </a:tcPr>
                </a:tc>
                <a:extLst>
                  <a:ext uri="{0D108BD9-81ED-4DB2-BD59-A6C34878D82A}">
                    <a16:rowId xmlns:a16="http://schemas.microsoft.com/office/drawing/2014/main" val="3830297085"/>
                  </a:ext>
                </a:extLst>
              </a:tr>
              <a:tr h="157194">
                <a:tc rowSpan="2">
                  <a:txBody>
                    <a:bodyPr/>
                    <a:lstStyle/>
                    <a:p>
                      <a:pPr algn="ctr" rtl="0" fontAlgn="ctr">
                        <a:buNone/>
                      </a:pPr>
                      <a:r>
                        <a:rPr lang="en-US" sz="1200" b="1" i="0" u="none" strike="noStrike" dirty="0">
                          <a:solidFill>
                            <a:srgbClr val="FFFFFF"/>
                          </a:solidFill>
                          <a:effectLst/>
                          <a:latin typeface="Arial" panose="020B0604020202020204" pitchFamily="34" charset="0"/>
                        </a:rPr>
                        <a:t>AWS</a:t>
                      </a:r>
                    </a:p>
                    <a:p>
                      <a:pPr algn="ctr" rtl="0" fontAlgn="ctr">
                        <a:buNone/>
                      </a:pPr>
                      <a:r>
                        <a:rPr lang="en-US" sz="1200" b="1" i="0" u="none" strike="noStrike" dirty="0">
                          <a:solidFill>
                            <a:srgbClr val="FFFFFF"/>
                          </a:solidFill>
                          <a:effectLst/>
                          <a:latin typeface="Arial" panose="020B0604020202020204" pitchFamily="34" charset="0"/>
                        </a:rPr>
                        <a:t>eu-west-1</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1.5</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2.7</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3.8</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275.8</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6.5</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2189.4</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extLst>
                  <a:ext uri="{0D108BD9-81ED-4DB2-BD59-A6C34878D82A}">
                    <a16:rowId xmlns:a16="http://schemas.microsoft.com/office/drawing/2014/main" val="1611505582"/>
                  </a:ext>
                </a:extLst>
              </a:tr>
              <a:tr h="157194">
                <a:tc vMerge="1">
                  <a:txBody>
                    <a:bodyPr/>
                    <a:lstStyle/>
                    <a:p>
                      <a:endParaRPr dirty="0"/>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-93.60%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AEA84"/>
                    </a:solidFill>
                  </a:tcPr>
                </a:tc>
                <a:tc>
                  <a:txBody>
                    <a:bodyPr/>
                    <a:lstStyle/>
                    <a:p>
                      <a:pPr algn="ctr" rtl="0" fontAlgn="ctr">
                        <a:buNone/>
                      </a:pPr>
                      <a:r>
                        <a:rPr lang="en-CN" sz="1200" b="0" i="0" u="none" strike="noStrike">
                          <a:solidFill>
                            <a:srgbClr val="000000"/>
                          </a:solidFill>
                          <a:effectLst/>
                          <a:latin typeface="Arial" panose="020B0604020202020204" pitchFamily="34" charset="0"/>
                        </a:rPr>
                        <a:t>-31.40%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3C37C"/>
                    </a:solidFill>
                  </a:tcPr>
                </a:tc>
                <a:tc>
                  <a:txBody>
                    <a:bodyPr/>
                    <a:lstStyle/>
                    <a:p>
                      <a:pPr algn="ctr" rtl="0" fontAlgn="ctr">
                        <a:buNone/>
                      </a:pPr>
                      <a:r>
                        <a:rPr lang="en-CN" sz="1200" b="0" i="0" u="none" strike="noStrike">
                          <a:solidFill>
                            <a:srgbClr val="000000"/>
                          </a:solidFill>
                          <a:effectLst/>
                          <a:latin typeface="Arial" panose="020B0604020202020204" pitchFamily="34" charset="0"/>
                        </a:rPr>
                        <a:t>-76.50%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ABD380"/>
                    </a:solidFill>
                  </a:tcPr>
                </a:tc>
                <a:tc>
                  <a:txBody>
                    <a:bodyPr/>
                    <a:lstStyle/>
                    <a:p>
                      <a:pPr algn="ctr" rtl="0" fontAlgn="ctr">
                        <a:buNone/>
                      </a:pPr>
                      <a:r>
                        <a:rPr lang="en-CN" sz="1200" b="0" i="0" u="none" strike="noStrike">
                          <a:solidFill>
                            <a:srgbClr val="000000"/>
                          </a:solidFill>
                          <a:effectLst/>
                          <a:latin typeface="Arial" panose="020B0604020202020204" pitchFamily="34" charset="0"/>
                        </a:rPr>
                        <a:t>-37.70%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6CD7E"/>
                    </a:solidFill>
                  </a:tcPr>
                </a:tc>
                <a:tc>
                  <a:txBody>
                    <a:bodyPr/>
                    <a:lstStyle/>
                    <a:p>
                      <a:pPr algn="ctr" rtl="0" fontAlgn="ctr">
                        <a:buNone/>
                      </a:pPr>
                      <a:r>
                        <a:rPr lang="en-CN" sz="1200" b="0" i="0" u="none" strike="noStrike">
                          <a:solidFill>
                            <a:srgbClr val="000000"/>
                          </a:solidFill>
                          <a:effectLst/>
                          <a:latin typeface="Arial" panose="020B0604020202020204" pitchFamily="34" charset="0"/>
                        </a:rPr>
                        <a:t>-74.30%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A1D07F"/>
                    </a:solidFill>
                  </a:tcPr>
                </a:tc>
                <a:tc>
                  <a:txBody>
                    <a:bodyPr/>
                    <a:lstStyle/>
                    <a:p>
                      <a:pPr algn="ctr" rtl="0" fontAlgn="ctr">
                        <a:buNone/>
                      </a:pPr>
                      <a:r>
                        <a:rPr lang="en-CN" sz="1200" b="0" i="0" u="none" strike="noStrike">
                          <a:solidFill>
                            <a:srgbClr val="000000"/>
                          </a:solidFill>
                          <a:effectLst/>
                          <a:latin typeface="Arial" panose="020B0604020202020204" pitchFamily="34" charset="0"/>
                        </a:rPr>
                        <a:t>-38.10%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8CE7F"/>
                    </a:solidFill>
                  </a:tcPr>
                </a:tc>
                <a:extLst>
                  <a:ext uri="{0D108BD9-81ED-4DB2-BD59-A6C34878D82A}">
                    <a16:rowId xmlns:a16="http://schemas.microsoft.com/office/drawing/2014/main" val="2100887567"/>
                  </a:ext>
                </a:extLst>
              </a:tr>
              <a:tr h="157194">
                <a:tc rowSpan="2">
                  <a:txBody>
                    <a:bodyPr/>
                    <a:lstStyle/>
                    <a:p>
                      <a:pPr algn="ctr" rtl="0" fontAlgn="ctr">
                        <a:buNone/>
                      </a:pPr>
                      <a:r>
                        <a:rPr lang="en-US" sz="1200" b="1" i="0" u="none" strike="noStrike" dirty="0">
                          <a:solidFill>
                            <a:srgbClr val="FFFFFF"/>
                          </a:solidFill>
                          <a:effectLst/>
                          <a:latin typeface="Arial" panose="020B0604020202020204" pitchFamily="34" charset="0"/>
                        </a:rPr>
                        <a:t>AWS</a:t>
                      </a:r>
                    </a:p>
                    <a:p>
                      <a:pPr algn="ctr" rtl="0" fontAlgn="ctr">
                        <a:buNone/>
                      </a:pPr>
                      <a:r>
                        <a:rPr lang="en-US" sz="1200" b="1" i="0" u="none" strike="noStrike" dirty="0">
                          <a:solidFill>
                            <a:srgbClr val="FFFFFF"/>
                          </a:solidFill>
                          <a:effectLst/>
                          <a:latin typeface="Arial" panose="020B0604020202020204" pitchFamily="34" charset="0"/>
                        </a:rPr>
                        <a:t>ap-northeast-1</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1.6</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2.8</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5</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280.6</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10.3</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2229</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extLst>
                  <a:ext uri="{0D108BD9-81ED-4DB2-BD59-A6C34878D82A}">
                    <a16:rowId xmlns:a16="http://schemas.microsoft.com/office/drawing/2014/main" val="2558872373"/>
                  </a:ext>
                </a:extLst>
              </a:tr>
              <a:tr h="299018">
                <a:tc vMerge="1">
                  <a:txBody>
                    <a:bodyPr/>
                    <a:lstStyle/>
                    <a:p>
                      <a:endParaRPr dirty="0"/>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-93.60%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AEA84"/>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-28.50%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CN" sz="1200" b="0" i="0" u="none" strike="noStrike">
                          <a:solidFill>
                            <a:srgbClr val="000000"/>
                          </a:solidFill>
                          <a:effectLst/>
                          <a:latin typeface="Arial" panose="020B0604020202020204" pitchFamily="34" charset="0"/>
                        </a:rPr>
                        <a:t>-70.80%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1CB7E"/>
                    </a:solidFill>
                  </a:tcPr>
                </a:tc>
                <a:tc>
                  <a:txBody>
                    <a:bodyPr/>
                    <a:lstStyle/>
                    <a:p>
                      <a:pPr algn="ctr" rtl="0" fontAlgn="ctr">
                        <a:buNone/>
                      </a:pPr>
                      <a:r>
                        <a:rPr lang="en-CN" sz="1200" b="0" i="0" u="none" strike="noStrike">
                          <a:solidFill>
                            <a:srgbClr val="000000"/>
                          </a:solidFill>
                          <a:effectLst/>
                          <a:latin typeface="Arial" panose="020B0604020202020204" pitchFamily="34" charset="0"/>
                        </a:rPr>
                        <a:t>-36.60%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0CB7E"/>
                    </a:solidFill>
                  </a:tcPr>
                </a:tc>
                <a:tc>
                  <a:txBody>
                    <a:bodyPr/>
                    <a:lstStyle/>
                    <a:p>
                      <a:pPr algn="ctr" rtl="0" fontAlgn="ctr">
                        <a:buNone/>
                      </a:pPr>
                      <a:r>
                        <a:rPr lang="en-CN" sz="1200" b="0" i="0" u="none" strike="noStrike">
                          <a:solidFill>
                            <a:srgbClr val="000000"/>
                          </a:solidFill>
                          <a:effectLst/>
                          <a:latin typeface="Arial" panose="020B0604020202020204" pitchFamily="34" charset="0"/>
                        </a:rPr>
                        <a:t>-61.10%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63BE7B"/>
                    </a:solidFill>
                  </a:tcPr>
                </a:tc>
                <a:tc>
                  <a:txBody>
                    <a:bodyPr/>
                    <a:lstStyle/>
                    <a:p>
                      <a:pPr algn="ctr" rtl="0" fontAlgn="ctr">
                        <a:buNone/>
                      </a:pPr>
                      <a:r>
                        <a:rPr lang="en-CN" sz="1200" b="0" i="0" u="none" strike="noStrike">
                          <a:solidFill>
                            <a:srgbClr val="000000"/>
                          </a:solidFill>
                          <a:effectLst/>
                          <a:latin typeface="Arial" panose="020B0604020202020204" pitchFamily="34" charset="0"/>
                        </a:rPr>
                        <a:t>-36.90%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2CC7E"/>
                    </a:solidFill>
                  </a:tcPr>
                </a:tc>
                <a:extLst>
                  <a:ext uri="{0D108BD9-81ED-4DB2-BD59-A6C34878D82A}">
                    <a16:rowId xmlns:a16="http://schemas.microsoft.com/office/drawing/2014/main" val="2044401458"/>
                  </a:ext>
                </a:extLst>
              </a:tr>
              <a:tr h="157194">
                <a:tc rowSpan="2">
                  <a:txBody>
                    <a:bodyPr/>
                    <a:lstStyle/>
                    <a:p>
                      <a:pPr algn="ctr" rtl="0" fontAlgn="ctr">
                        <a:buNone/>
                      </a:pPr>
                      <a:r>
                        <a:rPr lang="en-US" sz="1200" b="1" i="0" u="none" strike="noStrike" dirty="0">
                          <a:solidFill>
                            <a:srgbClr val="FFFFFF"/>
                          </a:solidFill>
                          <a:effectLst/>
                          <a:latin typeface="Arial" panose="020B0604020202020204" pitchFamily="34" charset="0"/>
                        </a:rPr>
                        <a:t>Azure</a:t>
                      </a:r>
                    </a:p>
                    <a:p>
                      <a:pPr algn="ctr" rtl="0" fontAlgn="ctr">
                        <a:buNone/>
                      </a:pPr>
                      <a:r>
                        <a:rPr lang="en-US" sz="1200" b="1" i="0" u="none" strike="noStrike" dirty="0" err="1">
                          <a:solidFill>
                            <a:srgbClr val="FFFFFF"/>
                          </a:solidFill>
                          <a:effectLst/>
                          <a:latin typeface="Arial" panose="020B0604020202020204" pitchFamily="34" charset="0"/>
                        </a:rPr>
                        <a:t>eastus</a:t>
                      </a:r>
                      <a:endParaRPr lang="en-US" sz="1200" b="1" i="0" u="none" strike="noStrike" dirty="0">
                        <a:solidFill>
                          <a:srgbClr val="FFFFFF"/>
                        </a:solidFill>
                        <a:effectLst/>
                        <a:latin typeface="Arial" panose="020B0604020202020204" pitchFamily="34" charset="0"/>
                      </a:endParaRP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1.3</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9.2</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2.2</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1135.1</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3.4</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9077.4</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extLst>
                  <a:ext uri="{0D108BD9-81ED-4DB2-BD59-A6C34878D82A}">
                    <a16:rowId xmlns:a16="http://schemas.microsoft.com/office/drawing/2014/main" val="697422021"/>
                  </a:ext>
                </a:extLst>
              </a:tr>
              <a:tr h="157194">
                <a:tc vMerge="1">
                  <a:txBody>
                    <a:bodyPr/>
                    <a:lstStyle/>
                    <a:p>
                      <a:endParaRPr dirty="0"/>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-99.00%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-99.90%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-98.40%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87B6E"/>
                    </a:solidFill>
                  </a:tcPr>
                </a:tc>
                <a:tc>
                  <a:txBody>
                    <a:bodyPr/>
                    <a:lstStyle/>
                    <a:p>
                      <a:pPr algn="ctr" rtl="0" fontAlgn="ctr">
                        <a:buNone/>
                      </a:pPr>
                      <a:r>
                        <a:rPr lang="en-CN" sz="1200" b="0" i="0" u="none" strike="noStrike">
                          <a:solidFill>
                            <a:srgbClr val="000000"/>
                          </a:solidFill>
                          <a:effectLst/>
                          <a:latin typeface="Arial" panose="020B0604020202020204" pitchFamily="34" charset="0"/>
                        </a:rPr>
                        <a:t>-87.10%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A8F72"/>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-97.60%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A9373"/>
                    </a:solidFill>
                  </a:tcPr>
                </a:tc>
                <a:tc>
                  <a:txBody>
                    <a:bodyPr/>
                    <a:lstStyle/>
                    <a:p>
                      <a:pPr algn="ctr" rtl="0" fontAlgn="ctr">
                        <a:buNone/>
                      </a:pPr>
                      <a:r>
                        <a:rPr lang="en-CN" sz="1200" b="0" i="0" u="none" strike="noStrike">
                          <a:solidFill>
                            <a:srgbClr val="000000"/>
                          </a:solidFill>
                          <a:effectLst/>
                          <a:latin typeface="Arial" panose="020B0604020202020204" pitchFamily="34" charset="0"/>
                        </a:rPr>
                        <a:t>-52.90%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AE583"/>
                    </a:solidFill>
                  </a:tcPr>
                </a:tc>
                <a:extLst>
                  <a:ext uri="{0D108BD9-81ED-4DB2-BD59-A6C34878D82A}">
                    <a16:rowId xmlns:a16="http://schemas.microsoft.com/office/drawing/2014/main" val="3046798766"/>
                  </a:ext>
                </a:extLst>
              </a:tr>
              <a:tr h="157194">
                <a:tc rowSpan="2">
                  <a:txBody>
                    <a:bodyPr/>
                    <a:lstStyle/>
                    <a:p>
                      <a:pPr algn="ctr" rtl="0" fontAlgn="ctr">
                        <a:buNone/>
                      </a:pPr>
                      <a:r>
                        <a:rPr lang="en-US" sz="1200" b="1" i="0" u="none" strike="noStrike" dirty="0">
                          <a:solidFill>
                            <a:srgbClr val="FFFFFF"/>
                          </a:solidFill>
                          <a:effectLst/>
                          <a:latin typeface="Arial" panose="020B0604020202020204" pitchFamily="34" charset="0"/>
                        </a:rPr>
                        <a:t>Azure</a:t>
                      </a:r>
                    </a:p>
                    <a:p>
                      <a:pPr algn="ctr" rtl="0" fontAlgn="ctr">
                        <a:buNone/>
                      </a:pPr>
                      <a:r>
                        <a:rPr lang="en-US" sz="1200" b="1" i="0" u="none" strike="noStrike" dirty="0" err="1">
                          <a:solidFill>
                            <a:srgbClr val="FFFFFF"/>
                          </a:solidFill>
                          <a:effectLst/>
                          <a:latin typeface="Arial" panose="020B0604020202020204" pitchFamily="34" charset="0"/>
                        </a:rPr>
                        <a:t>uksouth</a:t>
                      </a:r>
                      <a:endParaRPr lang="en-US" sz="1200" b="1" i="0" u="none" strike="noStrike" dirty="0">
                        <a:solidFill>
                          <a:srgbClr val="FFFFFF"/>
                        </a:solidFill>
                        <a:effectLst/>
                        <a:latin typeface="Arial" panose="020B0604020202020204" pitchFamily="34" charset="0"/>
                      </a:endParaRP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9.6</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3.6</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1145</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4.3</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9138.5</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extLst>
                  <a:ext uri="{0D108BD9-81ED-4DB2-BD59-A6C34878D82A}">
                    <a16:rowId xmlns:a16="http://schemas.microsoft.com/office/drawing/2014/main" val="2192074464"/>
                  </a:ext>
                </a:extLst>
              </a:tr>
              <a:tr h="157194">
                <a:tc vMerge="1">
                  <a:txBody>
                    <a:bodyPr/>
                    <a:lstStyle/>
                    <a:p>
                      <a:endParaRPr dirty="0"/>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-98.70%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8726C"/>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-99.90%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-97.60%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A9373"/>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-90.60%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98570"/>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-97.20%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A9F7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-54.50%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E884"/>
                    </a:solidFill>
                  </a:tcPr>
                </a:tc>
                <a:extLst>
                  <a:ext uri="{0D108BD9-81ED-4DB2-BD59-A6C34878D82A}">
                    <a16:rowId xmlns:a16="http://schemas.microsoft.com/office/drawing/2014/main" val="2604949172"/>
                  </a:ext>
                </a:extLst>
              </a:tr>
              <a:tr h="163514">
                <a:tc rowSpan="2">
                  <a:txBody>
                    <a:bodyPr/>
                    <a:lstStyle/>
                    <a:p>
                      <a:pPr algn="ctr" rtl="0" fontAlgn="ctr">
                        <a:buNone/>
                      </a:pPr>
                      <a:r>
                        <a:rPr lang="en-US" sz="1200" b="1" i="0" u="none" strike="noStrike" dirty="0">
                          <a:solidFill>
                            <a:srgbClr val="FFFFFF"/>
                          </a:solidFill>
                          <a:effectLst/>
                          <a:latin typeface="Arial" panose="020B0604020202020204" pitchFamily="34" charset="0"/>
                        </a:rPr>
                        <a:t>Azure </a:t>
                      </a:r>
                      <a:r>
                        <a:rPr lang="en-US" sz="1200" b="1" i="0" u="none" strike="noStrike" dirty="0" err="1">
                          <a:solidFill>
                            <a:srgbClr val="FFFFFF"/>
                          </a:solidFill>
                          <a:effectLst/>
                          <a:latin typeface="Arial" panose="020B0604020202020204" pitchFamily="34" charset="0"/>
                        </a:rPr>
                        <a:t>southeastasia</a:t>
                      </a:r>
                      <a:endParaRPr lang="en-US" sz="1200" b="1" i="0" u="none" strike="noStrike" dirty="0">
                        <a:solidFill>
                          <a:srgbClr val="FFFFFF"/>
                        </a:solidFill>
                        <a:effectLst/>
                        <a:latin typeface="Arial" panose="020B0604020202020204" pitchFamily="34" charset="0"/>
                      </a:endParaRP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2.5</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10.3</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7.5</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1165.9</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13.5</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9297.6</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extLst>
                  <a:ext uri="{0D108BD9-81ED-4DB2-BD59-A6C34878D82A}">
                    <a16:rowId xmlns:a16="http://schemas.microsoft.com/office/drawing/2014/main" val="3332825782"/>
                  </a:ext>
                </a:extLst>
              </a:tr>
              <a:tr h="289700">
                <a:tc vMerge="1">
                  <a:txBody>
                    <a:bodyPr/>
                    <a:lstStyle/>
                    <a:p>
                      <a:endParaRPr lang="en-CN"/>
                    </a:p>
                  </a:txBody>
                  <a:tcPr/>
                </a:tc>
                <a:tc>
                  <a:txBody>
                    <a:bodyPr/>
                    <a:lstStyle/>
                    <a:p>
                      <a:pPr algn="ctr" rtl="0" fontAlgn="ctr">
                        <a:buNone/>
                      </a:pPr>
                      <a:r>
                        <a:rPr lang="en-CN" sz="1200" b="0" i="0" u="none" strike="noStrike">
                          <a:solidFill>
                            <a:srgbClr val="000000"/>
                          </a:solidFill>
                          <a:effectLst/>
                          <a:latin typeface="Arial" panose="020B0604020202020204" pitchFamily="34" charset="0"/>
                        </a:rPr>
                        <a:t>-98.30%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97E6F"/>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-99.90%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-95.30%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ED880"/>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-92.30%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97F6F"/>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-91.90%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3E884"/>
                    </a:solidFill>
                  </a:tcPr>
                </a:tc>
                <a:tc>
                  <a:txBody>
                    <a:bodyPr/>
                    <a:lstStyle/>
                    <a:p>
                      <a:pPr algn="ctr" rtl="0" fontAlgn="ctr">
                        <a:buNone/>
                      </a:pPr>
                      <a:r>
                        <a:rPr lang="en-CN" sz="1200" b="0" i="0" u="none" strike="noStrike">
                          <a:solidFill>
                            <a:srgbClr val="000000"/>
                          </a:solidFill>
                          <a:effectLst/>
                          <a:latin typeface="Arial" panose="020B0604020202020204" pitchFamily="34" charset="0"/>
                        </a:rPr>
                        <a:t>-59.80%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EE282"/>
                    </a:solidFill>
                  </a:tcPr>
                </a:tc>
                <a:extLst>
                  <a:ext uri="{0D108BD9-81ED-4DB2-BD59-A6C34878D82A}">
                    <a16:rowId xmlns:a16="http://schemas.microsoft.com/office/drawing/2014/main" val="476540655"/>
                  </a:ext>
                </a:extLst>
              </a:tr>
              <a:tr h="157194">
                <a:tc rowSpan="2">
                  <a:txBody>
                    <a:bodyPr/>
                    <a:lstStyle/>
                    <a:p>
                      <a:pPr algn="ctr" rtl="0" fontAlgn="ctr">
                        <a:buNone/>
                      </a:pPr>
                      <a:r>
                        <a:rPr lang="en-US" sz="1200" b="1" i="0" u="none" strike="noStrike" dirty="0">
                          <a:solidFill>
                            <a:srgbClr val="FFFFFF"/>
                          </a:solidFill>
                          <a:effectLst/>
                          <a:latin typeface="Arial" panose="020B0604020202020204" pitchFamily="34" charset="0"/>
                        </a:rPr>
                        <a:t>GCP</a:t>
                      </a:r>
                    </a:p>
                    <a:p>
                      <a:pPr algn="ctr" rtl="0" fontAlgn="ctr">
                        <a:buNone/>
                      </a:pPr>
                      <a:r>
                        <a:rPr lang="en-US" sz="1200" b="1" i="0" u="none" strike="noStrike" dirty="0">
                          <a:solidFill>
                            <a:srgbClr val="FFFFFF"/>
                          </a:solidFill>
                          <a:effectLst/>
                          <a:latin typeface="Arial" panose="020B0604020202020204" pitchFamily="34" charset="0"/>
                        </a:rPr>
                        <a:t>us-east1</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1.4</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9.5</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3.4</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1143</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3.8</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9123.8</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extLst>
                  <a:ext uri="{0D108BD9-81ED-4DB2-BD59-A6C34878D82A}">
                    <a16:rowId xmlns:a16="http://schemas.microsoft.com/office/drawing/2014/main" val="3304821865"/>
                  </a:ext>
                </a:extLst>
              </a:tr>
              <a:tr h="157194">
                <a:tc vMerge="1">
                  <a:txBody>
                    <a:bodyPr/>
                    <a:lstStyle/>
                    <a:p>
                      <a:endParaRPr dirty="0"/>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-98.80%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86F6C"/>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-99.90%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-97.10%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BA27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-90.00%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98670"/>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-96.80%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BAB77"/>
                    </a:solidFill>
                  </a:tcPr>
                </a:tc>
                <a:tc>
                  <a:txBody>
                    <a:bodyPr/>
                    <a:lstStyle/>
                    <a:p>
                      <a:pPr algn="ctr" rtl="0" fontAlgn="ctr">
                        <a:buNone/>
                      </a:pPr>
                      <a:r>
                        <a:rPr lang="en-CN" sz="1200" b="0" i="0" u="none" strike="noStrike">
                          <a:solidFill>
                            <a:srgbClr val="000000"/>
                          </a:solidFill>
                          <a:effectLst/>
                          <a:latin typeface="Arial" panose="020B0604020202020204" pitchFamily="34" charset="0"/>
                        </a:rPr>
                        <a:t>-52.90%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AE583"/>
                    </a:solidFill>
                  </a:tcPr>
                </a:tc>
                <a:extLst>
                  <a:ext uri="{0D108BD9-81ED-4DB2-BD59-A6C34878D82A}">
                    <a16:rowId xmlns:a16="http://schemas.microsoft.com/office/drawing/2014/main" val="507635710"/>
                  </a:ext>
                </a:extLst>
              </a:tr>
              <a:tr h="157194">
                <a:tc rowSpan="2">
                  <a:txBody>
                    <a:bodyPr/>
                    <a:lstStyle/>
                    <a:p>
                      <a:pPr algn="ctr" rtl="0" fontAlgn="ctr">
                        <a:buNone/>
                      </a:pPr>
                      <a:r>
                        <a:rPr lang="en-US" sz="1200" b="1" i="0" u="none" strike="noStrike" dirty="0">
                          <a:solidFill>
                            <a:srgbClr val="FFFFFF"/>
                          </a:solidFill>
                          <a:effectLst/>
                          <a:latin typeface="Arial" panose="020B0604020202020204" pitchFamily="34" charset="0"/>
                        </a:rPr>
                        <a:t>GCP</a:t>
                      </a:r>
                    </a:p>
                    <a:p>
                      <a:pPr algn="ctr" rtl="0" fontAlgn="ctr">
                        <a:buNone/>
                      </a:pPr>
                      <a:r>
                        <a:rPr lang="en-US" sz="1200" b="1" i="0" u="none" strike="noStrike" dirty="0">
                          <a:solidFill>
                            <a:srgbClr val="FFFFFF"/>
                          </a:solidFill>
                          <a:effectLst/>
                          <a:latin typeface="Arial" panose="020B0604020202020204" pitchFamily="34" charset="0"/>
                        </a:rPr>
                        <a:t>europe-west6</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2.2</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10.1</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6.8</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1161.5</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7.2</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9244.7</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E3EA"/>
                    </a:solidFill>
                  </a:tcPr>
                </a:tc>
                <a:extLst>
                  <a:ext uri="{0D108BD9-81ED-4DB2-BD59-A6C34878D82A}">
                    <a16:rowId xmlns:a16="http://schemas.microsoft.com/office/drawing/2014/main" val="1930352308"/>
                  </a:ext>
                </a:extLst>
              </a:tr>
              <a:tr h="299018">
                <a:tc vMerge="1">
                  <a:txBody>
                    <a:bodyPr/>
                    <a:lstStyle/>
                    <a:p>
                      <a:endParaRPr dirty="0"/>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-98.30%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97E6F"/>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-99.90%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-94.70%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EB84"/>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-91.40%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9826F"/>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-94.50%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EB84"/>
                    </a:solidFill>
                  </a:tcPr>
                </a:tc>
                <a:tc>
                  <a:txBody>
                    <a:bodyPr/>
                    <a:lstStyle/>
                    <a:p>
                      <a:pPr algn="ctr" rtl="0" fontAlgn="ctr">
                        <a:buNone/>
                      </a:pPr>
                      <a:r>
                        <a:rPr lang="en-CN" sz="1200" b="0" i="0" u="none" strike="noStrike">
                          <a:solidFill>
                            <a:srgbClr val="000000"/>
                          </a:solidFill>
                          <a:effectLst/>
                          <a:latin typeface="Arial" panose="020B0604020202020204" pitchFamily="34" charset="0"/>
                        </a:rPr>
                        <a:t>-56.90%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EB84"/>
                    </a:solidFill>
                  </a:tcPr>
                </a:tc>
                <a:extLst>
                  <a:ext uri="{0D108BD9-81ED-4DB2-BD59-A6C34878D82A}">
                    <a16:rowId xmlns:a16="http://schemas.microsoft.com/office/drawing/2014/main" val="3466746896"/>
                  </a:ext>
                </a:extLst>
              </a:tr>
              <a:tr h="157194">
                <a:tc rowSpan="2">
                  <a:txBody>
                    <a:bodyPr/>
                    <a:lstStyle/>
                    <a:p>
                      <a:pPr algn="ctr" rtl="0" fontAlgn="ctr">
                        <a:buNone/>
                      </a:pPr>
                      <a:r>
                        <a:rPr lang="en-US" sz="1200" b="1" i="0" u="none" strike="noStrike" dirty="0">
                          <a:solidFill>
                            <a:srgbClr val="FFFFFF"/>
                          </a:solidFill>
                          <a:effectLst/>
                          <a:latin typeface="Arial" panose="020B0604020202020204" pitchFamily="34" charset="0"/>
                        </a:rPr>
                        <a:t>GCP</a:t>
                      </a:r>
                    </a:p>
                    <a:p>
                      <a:pPr algn="ctr" rtl="0" fontAlgn="ctr">
                        <a:buNone/>
                      </a:pPr>
                      <a:r>
                        <a:rPr lang="en-US" sz="1200" b="1" i="0" u="none" strike="noStrike" dirty="0">
                          <a:solidFill>
                            <a:srgbClr val="FFFFFF"/>
                          </a:solidFill>
                          <a:effectLst/>
                          <a:latin typeface="Arial" panose="020B0604020202020204" pitchFamily="34" charset="0"/>
                        </a:rPr>
                        <a:t>asia-northeast1</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3.3</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11.3</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8.6</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1169.6</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10.3</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9342</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F1F5"/>
                    </a:solidFill>
                  </a:tcPr>
                </a:tc>
                <a:extLst>
                  <a:ext uri="{0D108BD9-81ED-4DB2-BD59-A6C34878D82A}">
                    <a16:rowId xmlns:a16="http://schemas.microsoft.com/office/drawing/2014/main" val="2039403902"/>
                  </a:ext>
                </a:extLst>
              </a:tr>
              <a:tr h="299018">
                <a:tc vMerge="1">
                  <a:txBody>
                    <a:bodyPr/>
                    <a:lstStyle/>
                    <a:p>
                      <a:endParaRPr dirty="0"/>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BACC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-97.10%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BA276"/>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-99.90%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8696B"/>
                    </a:solidFill>
                  </a:tcPr>
                </a:tc>
                <a:tc>
                  <a:txBody>
                    <a:bodyPr/>
                    <a:lstStyle/>
                    <a:p>
                      <a:pPr algn="ctr" rtl="0" fontAlgn="ctr">
                        <a:buNone/>
                      </a:pPr>
                      <a:r>
                        <a:rPr lang="en-CN" sz="1200" b="0" i="0" u="none" strike="noStrike" dirty="0">
                          <a:solidFill>
                            <a:srgbClr val="000000"/>
                          </a:solidFill>
                          <a:effectLst/>
                          <a:latin typeface="Arial" panose="020B0604020202020204" pitchFamily="34" charset="0"/>
                        </a:rPr>
                        <a:t>-93.50%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AEA84"/>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-90.90%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98470"/>
                    </a:solidFill>
                  </a:tcPr>
                </a:tc>
                <a:tc>
                  <a:txBody>
                    <a:bodyPr/>
                    <a:lstStyle/>
                    <a:p>
                      <a:pPr algn="ctr" rtl="0" fontAlgn="ctr">
                        <a:buNone/>
                      </a:pPr>
                      <a:r>
                        <a:rPr lang="en-CN" sz="1200" b="0" i="0" u="none" strike="noStrike">
                          <a:solidFill>
                            <a:srgbClr val="000000"/>
                          </a:solidFill>
                          <a:effectLst/>
                          <a:latin typeface="Arial" panose="020B0604020202020204" pitchFamily="34" charset="0"/>
                        </a:rPr>
                        <a:t>-92.90%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7E984"/>
                    </a:solidFill>
                  </a:tcPr>
                </a:tc>
                <a:tc>
                  <a:txBody>
                    <a:bodyPr/>
                    <a:lstStyle/>
                    <a:p>
                      <a:pPr algn="ctr" rtl="0" fontAlgn="ctr">
                        <a:buNone/>
                      </a:pPr>
                      <a:r>
                        <a:rPr lang="en-CN" sz="1200" b="0" i="0" u="none" strike="noStrike" dirty="0">
                          <a:solidFill>
                            <a:srgbClr val="000000"/>
                          </a:solidFill>
                          <a:effectLst/>
                          <a:latin typeface="Arial" panose="020B0604020202020204" pitchFamily="34" charset="0"/>
                        </a:rPr>
                        <a:t>-55.20%</a:t>
                      </a:r>
                    </a:p>
                  </a:txBody>
                  <a:tcPr marL="6688" marR="6688" marT="6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6E984"/>
                    </a:solidFill>
                  </a:tcPr>
                </a:tc>
                <a:extLst>
                  <a:ext uri="{0D108BD9-81ED-4DB2-BD59-A6C34878D82A}">
                    <a16:rowId xmlns:a16="http://schemas.microsoft.com/office/drawing/2014/main" val="3383272513"/>
                  </a:ext>
                </a:extLst>
              </a:tr>
            </a:tbl>
          </a:graphicData>
        </a:graphic>
      </p:graphicFrame>
    </p:spTree>
    <p:extLst>
      <p:ext uri="{BB962C8B-B14F-4D97-AF65-F5344CB8AC3E}">
        <p14:creationId xmlns:p14="http://schemas.microsoft.com/office/powerpoint/2010/main" val="208324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2E523-4A62-9BC9-A13F-76E53E92EE24}"/>
            </a:ext>
          </a:extLst>
        </p:cNvPr>
        <p:cNvGrpSpPr/>
        <p:nvPr/>
      </p:nvGrpSpPr>
      <p:grpSpPr>
        <a:xfrm>
          <a:off x="0" y="0"/>
          <a:ext cx="0" cy="0"/>
          <a:chOff x="0" y="0"/>
          <a:chExt cx="0" cy="0"/>
        </a:xfrm>
      </p:grpSpPr>
      <p:pic>
        <p:nvPicPr>
          <p:cNvPr id="2054" name="Picture 6" descr="Azure Blob Storage File System | Drupal.org">
            <a:extLst>
              <a:ext uri="{FF2B5EF4-FFF2-40B4-BE49-F238E27FC236}">
                <a16:creationId xmlns:a16="http://schemas.microsoft.com/office/drawing/2014/main" id="{1EDC2AC2-98D0-0EEE-FD20-549ABD6F4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786" y="2913333"/>
            <a:ext cx="2453269" cy="1226635"/>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a:extLst>
              <a:ext uri="{FF2B5EF4-FFF2-40B4-BE49-F238E27FC236}">
                <a16:creationId xmlns:a16="http://schemas.microsoft.com/office/drawing/2014/main" id="{2BDCF4E7-C769-1671-EE6B-3A8451D47B95}"/>
              </a:ext>
            </a:extLst>
          </p:cNvPr>
          <p:cNvSpPr>
            <a:spLocks noGrp="1"/>
          </p:cNvSpPr>
          <p:nvPr>
            <p:ph type="sldNum" sz="quarter" idx="12"/>
          </p:nvPr>
        </p:nvSpPr>
        <p:spPr/>
        <p:txBody>
          <a:bodyPr/>
          <a:lstStyle/>
          <a:p>
            <a:fld id="{5CB3BB4A-F123-3C47-9D85-09C7477F8767}" type="slidenum">
              <a:rPr kumimoji="1" lang="zh-CN" altLang="en-US" smtClean="0"/>
              <a:t>2</a:t>
            </a:fld>
            <a:endParaRPr kumimoji="1" lang="zh-CN" altLang="en-US"/>
          </a:p>
        </p:txBody>
      </p:sp>
      <p:sp>
        <p:nvSpPr>
          <p:cNvPr id="5" name="标题 1">
            <a:extLst>
              <a:ext uri="{FF2B5EF4-FFF2-40B4-BE49-F238E27FC236}">
                <a16:creationId xmlns:a16="http://schemas.microsoft.com/office/drawing/2014/main" id="{E8086DEC-8554-A185-F7EE-4A3CAAFC390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Object</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Storage</a:t>
            </a:r>
            <a:endParaRPr kumimoji="1" lang="zh-CN" altLang="en-US" sz="3200" dirty="0">
              <a:latin typeface="Arial" panose="020B0604020202020204" pitchFamily="34" charset="0"/>
              <a:ea typeface="Microsoft YaHei" charset="-122"/>
              <a:cs typeface="Arial" panose="020B0604020202020204" pitchFamily="34" charset="0"/>
            </a:endParaRPr>
          </a:p>
        </p:txBody>
      </p:sp>
      <p:sp>
        <p:nvSpPr>
          <p:cNvPr id="13" name="文本框 54">
            <a:extLst>
              <a:ext uri="{FF2B5EF4-FFF2-40B4-BE49-F238E27FC236}">
                <a16:creationId xmlns:a16="http://schemas.microsoft.com/office/drawing/2014/main" id="{60B0AFCA-8300-E409-AF56-388B91B9C2D5}"/>
              </a:ext>
            </a:extLst>
          </p:cNvPr>
          <p:cNvSpPr txBox="1"/>
          <p:nvPr/>
        </p:nvSpPr>
        <p:spPr>
          <a:xfrm>
            <a:off x="354073" y="1863596"/>
            <a:ext cx="6414717" cy="1077218"/>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The</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most</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popular</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cloud</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service</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Amazon</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S3/Azure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Blob</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Storage/Google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Storage</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68%</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of</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the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AWS-based</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cloud</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architectures</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use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S3</a:t>
            </a:r>
            <a:r>
              <a:rPr kumimoji="1" lang="en-US" altLang="zh-CN" sz="2000" baseline="30000" dirty="0">
                <a:latin typeface="Arial" panose="020B0604020202020204" pitchFamily="34" charset="0"/>
                <a:cs typeface="Arial" panose="020B0604020202020204" pitchFamily="34" charset="0"/>
              </a:rPr>
              <a:t>[1]</a:t>
            </a:r>
          </a:p>
        </p:txBody>
      </p:sp>
      <p:pic>
        <p:nvPicPr>
          <p:cNvPr id="14" name="图片 2">
            <a:extLst>
              <a:ext uri="{FF2B5EF4-FFF2-40B4-BE49-F238E27FC236}">
                <a16:creationId xmlns:a16="http://schemas.microsoft.com/office/drawing/2014/main" id="{F4A44235-3FA6-8F41-C864-B4AFCC5AA5FC}"/>
              </a:ext>
            </a:extLst>
          </p:cNvPr>
          <p:cNvPicPr>
            <a:picLocks noChangeAspect="1"/>
          </p:cNvPicPr>
          <p:nvPr/>
        </p:nvPicPr>
        <p:blipFill>
          <a:blip r:embed="rId4"/>
          <a:srcRect l="28366" t="8424" r="29728" b="36842"/>
          <a:stretch>
            <a:fillRect/>
          </a:stretch>
        </p:blipFill>
        <p:spPr>
          <a:xfrm>
            <a:off x="1219200" y="4156695"/>
            <a:ext cx="3902926" cy="2199655"/>
          </a:xfrm>
          <a:prstGeom prst="rect">
            <a:avLst/>
          </a:prstGeom>
        </p:spPr>
      </p:pic>
      <p:pic>
        <p:nvPicPr>
          <p:cNvPr id="2050" name="Picture 2" descr="Learn about AWS s3 | trusted object-level storage solution">
            <a:extLst>
              <a:ext uri="{FF2B5EF4-FFF2-40B4-BE49-F238E27FC236}">
                <a16:creationId xmlns:a16="http://schemas.microsoft.com/office/drawing/2014/main" id="{827376E7-9AB2-9E51-EC26-5B0BB4A8BD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106" y="3114385"/>
            <a:ext cx="2328126" cy="8028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 Google Cloud Storage Made Simple: Buckets, Storage Classes, Security,  and Lifecycle Rules | by Nikhil Mogre | Medium">
            <a:extLst>
              <a:ext uri="{FF2B5EF4-FFF2-40B4-BE49-F238E27FC236}">
                <a16:creationId xmlns:a16="http://schemas.microsoft.com/office/drawing/2014/main" id="{5DE17FA9-84EE-2FA1-245B-DF8B96B298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7422" y="3010145"/>
            <a:ext cx="1518578" cy="107721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21FE744-D19F-F645-1F44-9CEF1BA1C7EC}"/>
              </a:ext>
            </a:extLst>
          </p:cNvPr>
          <p:cNvSpPr/>
          <p:nvPr/>
        </p:nvSpPr>
        <p:spPr>
          <a:xfrm>
            <a:off x="1940312" y="4145544"/>
            <a:ext cx="334537" cy="18092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7" name="TextBox 16">
            <a:extLst>
              <a:ext uri="{FF2B5EF4-FFF2-40B4-BE49-F238E27FC236}">
                <a16:creationId xmlns:a16="http://schemas.microsoft.com/office/drawing/2014/main" id="{02B71F04-64E7-8D4A-2B21-A4E410C14E42}"/>
              </a:ext>
            </a:extLst>
          </p:cNvPr>
          <p:cNvSpPr txBox="1"/>
          <p:nvPr/>
        </p:nvSpPr>
        <p:spPr>
          <a:xfrm>
            <a:off x="2453269" y="6334248"/>
            <a:ext cx="7020144" cy="523220"/>
          </a:xfrm>
          <a:prstGeom prst="rect">
            <a:avLst/>
          </a:prstGeom>
          <a:noFill/>
        </p:spPr>
        <p:txBody>
          <a:bodyPr wrap="square">
            <a:spAutoFit/>
          </a:bodyPr>
          <a:lstStyle/>
          <a:p>
            <a:pPr algn="l">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rPr>
              <a:t>[1]</a:t>
            </a:r>
            <a:r>
              <a:rPr lang="zh-CN" altLang="en-US" sz="1400" i="0" dirty="0">
                <a:solidFill>
                  <a:schemeClr val="tx1">
                    <a:lumMod val="50000"/>
                    <a:lumOff val="50000"/>
                  </a:schemeClr>
                </a:solidFill>
                <a:effectLst/>
                <a:latin typeface="Arial" panose="020B0604020202020204" pitchFamily="34" charset="0"/>
                <a:cs typeface="Arial" panose="020B0604020202020204" pitchFamily="34" charset="0"/>
              </a:rPr>
              <a:t> </a:t>
            </a:r>
            <a:r>
              <a:rPr lang="en-US" altLang="zh-CN" sz="1400" i="0" dirty="0">
                <a:solidFill>
                  <a:schemeClr val="tx1">
                    <a:lumMod val="50000"/>
                    <a:lumOff val="50000"/>
                  </a:schemeClr>
                </a:solidFill>
                <a:effectLst/>
                <a:latin typeface="Arial" panose="020B0604020202020204" pitchFamily="34" charset="0"/>
                <a:cs typeface="Arial" panose="020B0604020202020204" pitchFamily="34" charset="0"/>
              </a:rPr>
              <a:t>[FAST</a:t>
            </a:r>
            <a:r>
              <a:rPr lang="zh-CN" altLang="en-US" sz="1400" i="0" dirty="0">
                <a:solidFill>
                  <a:schemeClr val="tx1">
                    <a:lumMod val="50000"/>
                    <a:lumOff val="50000"/>
                  </a:schemeClr>
                </a:solidFill>
                <a:effectLst/>
                <a:latin typeface="Arial" panose="020B0604020202020204" pitchFamily="34" charset="0"/>
                <a:cs typeface="Arial" panose="020B0604020202020204" pitchFamily="34" charset="0"/>
              </a:rPr>
              <a:t> </a:t>
            </a:r>
            <a:r>
              <a:rPr lang="en-US" altLang="zh-CN" sz="1400" dirty="0">
                <a:solidFill>
                  <a:schemeClr val="tx1">
                    <a:lumMod val="50000"/>
                    <a:lumOff val="50000"/>
                  </a:schemeClr>
                </a:solidFill>
                <a:latin typeface="Arial" panose="020B0604020202020204" pitchFamily="34" charset="0"/>
                <a:cs typeface="Arial" panose="020B0604020202020204" pitchFamily="34" charset="0"/>
              </a:rPr>
              <a:t>’25</a:t>
            </a:r>
            <a:r>
              <a:rPr lang="en-US" altLang="zh-CN" sz="1400" i="0" dirty="0">
                <a:solidFill>
                  <a:schemeClr val="tx1">
                    <a:lumMod val="50000"/>
                    <a:lumOff val="50000"/>
                  </a:schemeClr>
                </a:solidFill>
                <a:effectLst/>
                <a:latin typeface="Arial" panose="020B0604020202020204" pitchFamily="34" charset="0"/>
                <a:cs typeface="Arial" panose="020B0604020202020204" pitchFamily="34" charset="0"/>
              </a:rPr>
              <a:t>]</a:t>
            </a:r>
            <a:r>
              <a:rPr lang="zh-CN" altLang="en-US" sz="1400" i="0" dirty="0">
                <a:solidFill>
                  <a:schemeClr val="tx1">
                    <a:lumMod val="50000"/>
                    <a:lumOff val="50000"/>
                  </a:schemeClr>
                </a:solidFill>
                <a:effectLst/>
                <a:latin typeface="Arial" panose="020B0604020202020204" pitchFamily="34" charset="0"/>
                <a:cs typeface="Arial" panose="020B0604020202020204" pitchFamily="34" charset="0"/>
              </a:rPr>
              <a:t> </a:t>
            </a:r>
            <a:r>
              <a:rPr lang="en-US" sz="1400" i="0" dirty="0">
                <a:solidFill>
                  <a:schemeClr val="tx1">
                    <a:lumMod val="50000"/>
                    <a:lumOff val="50000"/>
                  </a:schemeClr>
                </a:solidFill>
                <a:effectLst/>
                <a:latin typeface="Arial" panose="020B0604020202020204" pitchFamily="34" charset="0"/>
                <a:cs typeface="Arial" panose="020B0604020202020204" pitchFamily="34" charset="0"/>
              </a:rPr>
              <a:t>Cloudscape: A Study of Storage Services in Modern Cloud Architectures</a:t>
            </a:r>
          </a:p>
          <a:p>
            <a:r>
              <a:rPr lang="en-US" altLang="zh-CN" sz="1400" i="0" dirty="0">
                <a:solidFill>
                  <a:schemeClr val="tx1">
                    <a:lumMod val="50000"/>
                    <a:lumOff val="50000"/>
                  </a:schemeClr>
                </a:solidFill>
                <a:effectLst/>
                <a:latin typeface="Arial" panose="020B0604020202020204" pitchFamily="34" charset="0"/>
                <a:cs typeface="Arial" panose="020B0604020202020204" pitchFamily="34" charset="0"/>
              </a:rPr>
              <a:t>[2]</a:t>
            </a:r>
            <a:r>
              <a:rPr lang="zh-CN" altLang="en-US" sz="1400" i="0" dirty="0">
                <a:solidFill>
                  <a:schemeClr val="tx1">
                    <a:lumMod val="50000"/>
                    <a:lumOff val="50000"/>
                  </a:schemeClr>
                </a:solidFill>
                <a:effectLst/>
                <a:latin typeface="Arial" panose="020B0604020202020204" pitchFamily="34" charset="0"/>
                <a:cs typeface="Arial" panose="020B0604020202020204" pitchFamily="34" charset="0"/>
              </a:rPr>
              <a:t> </a:t>
            </a:r>
            <a:r>
              <a:rPr lang="en-US" altLang="zh-CN" sz="1400" i="0" dirty="0">
                <a:solidFill>
                  <a:schemeClr val="tx1">
                    <a:lumMod val="50000"/>
                    <a:lumOff val="50000"/>
                  </a:schemeClr>
                </a:solidFill>
                <a:effectLst/>
                <a:latin typeface="Arial" panose="020B0604020202020204" pitchFamily="34" charset="0"/>
                <a:cs typeface="Arial" panose="020B0604020202020204" pitchFamily="34" charset="0"/>
              </a:rPr>
              <a:t>[</a:t>
            </a:r>
            <a:r>
              <a:rPr lang="en-US" altLang="zh-CN" sz="1400" i="0" dirty="0" err="1">
                <a:solidFill>
                  <a:schemeClr val="tx1">
                    <a:lumMod val="50000"/>
                    <a:lumOff val="50000"/>
                  </a:schemeClr>
                </a:solidFill>
                <a:effectLst/>
                <a:latin typeface="Arial" panose="020B0604020202020204" pitchFamily="34" charset="0"/>
                <a:cs typeface="Arial" panose="020B0604020202020204" pitchFamily="34" charset="0"/>
              </a:rPr>
              <a:t>HotOS</a:t>
            </a:r>
            <a:r>
              <a:rPr lang="zh-CN" altLang="en-US" sz="1400" i="0" dirty="0">
                <a:solidFill>
                  <a:schemeClr val="tx1">
                    <a:lumMod val="50000"/>
                    <a:lumOff val="50000"/>
                  </a:schemeClr>
                </a:solidFill>
                <a:effectLst/>
                <a:latin typeface="Arial" panose="020B0604020202020204" pitchFamily="34" charset="0"/>
                <a:cs typeface="Arial" panose="020B0604020202020204" pitchFamily="34" charset="0"/>
              </a:rPr>
              <a:t> </a:t>
            </a:r>
            <a:r>
              <a:rPr lang="en-US" altLang="zh-CN" sz="1400" i="0" dirty="0">
                <a:solidFill>
                  <a:schemeClr val="tx1">
                    <a:lumMod val="50000"/>
                    <a:lumOff val="50000"/>
                  </a:schemeClr>
                </a:solidFill>
                <a:effectLst/>
                <a:latin typeface="Arial" panose="020B0604020202020204" pitchFamily="34" charset="0"/>
                <a:cs typeface="Arial" panose="020B0604020202020204" pitchFamily="34" charset="0"/>
              </a:rPr>
              <a:t>’21]</a:t>
            </a:r>
            <a:r>
              <a:rPr lang="zh-CN" altLang="en-US" sz="1400" i="0" dirty="0">
                <a:solidFill>
                  <a:schemeClr val="tx1">
                    <a:lumMod val="50000"/>
                    <a:lumOff val="50000"/>
                  </a:schemeClr>
                </a:solidFill>
                <a:effectLst/>
                <a:latin typeface="Arial" panose="020B0604020202020204" pitchFamily="34" charset="0"/>
                <a:cs typeface="Arial" panose="020B0604020202020204" pitchFamily="34" charset="0"/>
              </a:rPr>
              <a:t> </a:t>
            </a:r>
            <a:r>
              <a:rPr lang="en-US" altLang="zh-CN" sz="1400" i="0" dirty="0">
                <a:solidFill>
                  <a:schemeClr val="tx1">
                    <a:lumMod val="50000"/>
                    <a:lumOff val="50000"/>
                  </a:schemeClr>
                </a:solidFill>
                <a:effectLst/>
                <a:latin typeface="Arial" panose="020B0604020202020204" pitchFamily="34" charset="0"/>
                <a:cs typeface="Arial" panose="020B0604020202020204" pitchFamily="34" charset="0"/>
              </a:rPr>
              <a:t>From Cloud </a:t>
            </a:r>
            <a:r>
              <a:rPr lang="en-US" altLang="zh-CN" sz="1400" dirty="0">
                <a:solidFill>
                  <a:schemeClr val="tx1">
                    <a:lumMod val="50000"/>
                    <a:lumOff val="50000"/>
                  </a:schemeClr>
                </a:solidFill>
                <a:latin typeface="Arial" panose="020B0604020202020204" pitchFamily="34" charset="0"/>
                <a:cs typeface="Arial" panose="020B0604020202020204" pitchFamily="34" charset="0"/>
              </a:rPr>
              <a:t>C</a:t>
            </a:r>
            <a:r>
              <a:rPr lang="en-US" altLang="zh-CN" sz="1400" i="0" dirty="0">
                <a:solidFill>
                  <a:schemeClr val="tx1">
                    <a:lumMod val="50000"/>
                    <a:lumOff val="50000"/>
                  </a:schemeClr>
                </a:solidFill>
                <a:effectLst/>
                <a:latin typeface="Arial" panose="020B0604020202020204" pitchFamily="34" charset="0"/>
                <a:cs typeface="Arial" panose="020B0604020202020204" pitchFamily="34" charset="0"/>
              </a:rPr>
              <a:t>omputing to Sky </a:t>
            </a:r>
            <a:r>
              <a:rPr lang="en-US" altLang="zh-CN" sz="1400" dirty="0">
                <a:solidFill>
                  <a:schemeClr val="tx1">
                    <a:lumMod val="50000"/>
                    <a:lumOff val="50000"/>
                  </a:schemeClr>
                </a:solidFill>
                <a:latin typeface="Arial" panose="020B0604020202020204" pitchFamily="34" charset="0"/>
                <a:cs typeface="Arial" panose="020B0604020202020204" pitchFamily="34" charset="0"/>
              </a:rPr>
              <a:t>C</a:t>
            </a:r>
            <a:r>
              <a:rPr lang="en-US" altLang="zh-CN" sz="1400" i="0" dirty="0">
                <a:solidFill>
                  <a:schemeClr val="tx1">
                    <a:lumMod val="50000"/>
                    <a:lumOff val="50000"/>
                  </a:schemeClr>
                </a:solidFill>
                <a:effectLst/>
                <a:latin typeface="Arial" panose="020B0604020202020204" pitchFamily="34" charset="0"/>
                <a:cs typeface="Arial" panose="020B0604020202020204" pitchFamily="34" charset="0"/>
              </a:rPr>
              <a:t>omputing</a:t>
            </a:r>
          </a:p>
        </p:txBody>
      </p:sp>
      <p:sp>
        <p:nvSpPr>
          <p:cNvPr id="18" name="文本框 54">
            <a:extLst>
              <a:ext uri="{FF2B5EF4-FFF2-40B4-BE49-F238E27FC236}">
                <a16:creationId xmlns:a16="http://schemas.microsoft.com/office/drawing/2014/main" id="{717E29E4-AE66-F25D-D0B2-068F739234FE}"/>
              </a:ext>
            </a:extLst>
          </p:cNvPr>
          <p:cNvSpPr txBox="1"/>
          <p:nvPr/>
        </p:nvSpPr>
        <p:spPr>
          <a:xfrm>
            <a:off x="6768791" y="1863596"/>
            <a:ext cx="5085422" cy="1077218"/>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Beyond</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a</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single</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cloud</a:t>
            </a:r>
            <a:r>
              <a:rPr kumimoji="1" lang="en-US" altLang="zh-CN" sz="2400" baseline="30000" dirty="0">
                <a:latin typeface="Arial" panose="020B0604020202020204" pitchFamily="34" charset="0"/>
                <a:cs typeface="Arial" panose="020B0604020202020204" pitchFamily="34" charset="0"/>
              </a:rPr>
              <a:t>[2]</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Avoid</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vendor</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lock-in</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Tolerate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cloud/region-wide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disasters</a:t>
            </a:r>
          </a:p>
        </p:txBody>
      </p:sp>
      <p:pic>
        <p:nvPicPr>
          <p:cNvPr id="19" name="图片 5">
            <a:extLst>
              <a:ext uri="{FF2B5EF4-FFF2-40B4-BE49-F238E27FC236}">
                <a16:creationId xmlns:a16="http://schemas.microsoft.com/office/drawing/2014/main" id="{96130992-B8CD-D535-C5B1-0E937CE2D757}"/>
              </a:ext>
            </a:extLst>
          </p:cNvPr>
          <p:cNvPicPr>
            <a:picLocks noChangeAspect="1"/>
          </p:cNvPicPr>
          <p:nvPr/>
        </p:nvPicPr>
        <p:blipFill>
          <a:blip r:embed="rId7"/>
          <a:stretch>
            <a:fillRect/>
          </a:stretch>
        </p:blipFill>
        <p:spPr>
          <a:xfrm>
            <a:off x="7069876" y="3314139"/>
            <a:ext cx="4372208" cy="1108204"/>
          </a:xfrm>
          <a:prstGeom prst="rect">
            <a:avLst/>
          </a:prstGeom>
        </p:spPr>
      </p:pic>
      <p:pic>
        <p:nvPicPr>
          <p:cNvPr id="21" name="Picture 6">
            <a:extLst>
              <a:ext uri="{FF2B5EF4-FFF2-40B4-BE49-F238E27FC236}">
                <a16:creationId xmlns:a16="http://schemas.microsoft.com/office/drawing/2014/main" id="{68CC1C16-5566-D5AA-21FF-6CE05CDB6CD0}"/>
              </a:ext>
            </a:extLst>
          </p:cNvPr>
          <p:cNvPicPr>
            <a:picLocks noChangeAspect="1"/>
          </p:cNvPicPr>
          <p:nvPr/>
        </p:nvPicPr>
        <p:blipFill>
          <a:blip r:embed="rId8"/>
          <a:srcRect r="14674" b="81440"/>
          <a:stretch>
            <a:fillRect/>
          </a:stretch>
        </p:blipFill>
        <p:spPr>
          <a:xfrm>
            <a:off x="7371424" y="4804139"/>
            <a:ext cx="3769112" cy="904766"/>
          </a:xfrm>
          <a:prstGeom prst="rect">
            <a:avLst/>
          </a:prstGeom>
        </p:spPr>
      </p:pic>
    </p:spTree>
    <p:extLst>
      <p:ext uri="{BB962C8B-B14F-4D97-AF65-F5344CB8AC3E}">
        <p14:creationId xmlns:p14="http://schemas.microsoft.com/office/powerpoint/2010/main" val="179941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B842E-CD9A-73F0-5A46-5F86E69B6A7B}"/>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5F4D686-1F14-CE9D-76C6-5523739EDF72}"/>
              </a:ext>
            </a:extLst>
          </p:cNvPr>
          <p:cNvSpPr>
            <a:spLocks noGrp="1"/>
          </p:cNvSpPr>
          <p:nvPr>
            <p:ph type="sldNum" sz="quarter" idx="12"/>
          </p:nvPr>
        </p:nvSpPr>
        <p:spPr/>
        <p:txBody>
          <a:bodyPr/>
          <a:lstStyle/>
          <a:p>
            <a:fld id="{5CB3BB4A-F123-3C47-9D85-09C7477F8767}" type="slidenum">
              <a:rPr kumimoji="1" lang="zh-CN" altLang="en-US" smtClean="0"/>
              <a:t>20</a:t>
            </a:fld>
            <a:endParaRPr kumimoji="1" lang="zh-CN" altLang="en-US"/>
          </a:p>
        </p:txBody>
      </p:sp>
      <p:sp>
        <p:nvSpPr>
          <p:cNvPr id="5" name="标题 1">
            <a:extLst>
              <a:ext uri="{FF2B5EF4-FFF2-40B4-BE49-F238E27FC236}">
                <a16:creationId xmlns:a16="http://schemas.microsoft.com/office/drawing/2014/main" id="{157AE469-C384-443F-248D-2087A4D36BE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Bulk Replication of</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Large</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Objects</a:t>
            </a:r>
            <a:endParaRPr kumimoji="1" lang="zh-CN" altLang="en-US" sz="3200" dirty="0">
              <a:latin typeface="Arial" panose="020B0604020202020204" pitchFamily="34" charset="0"/>
              <a:ea typeface="Microsoft YaHei" charset="-122"/>
              <a:cs typeface="Arial" panose="020B0604020202020204" pitchFamily="34" charset="0"/>
            </a:endParaRPr>
          </a:p>
        </p:txBody>
      </p:sp>
      <p:pic>
        <p:nvPicPr>
          <p:cNvPr id="6" name="图片 5">
            <a:extLst>
              <a:ext uri="{FF2B5EF4-FFF2-40B4-BE49-F238E27FC236}">
                <a16:creationId xmlns:a16="http://schemas.microsoft.com/office/drawing/2014/main" id="{96FBB45D-0158-442F-BA59-AA98A78DAF50}"/>
              </a:ext>
            </a:extLst>
          </p:cNvPr>
          <p:cNvPicPr>
            <a:picLocks noChangeAspect="1"/>
          </p:cNvPicPr>
          <p:nvPr/>
        </p:nvPicPr>
        <p:blipFill>
          <a:blip r:embed="rId3"/>
          <a:srcRect b="7294"/>
          <a:stretch>
            <a:fillRect/>
          </a:stretch>
        </p:blipFill>
        <p:spPr>
          <a:xfrm>
            <a:off x="3221502" y="2331985"/>
            <a:ext cx="5148224" cy="4526015"/>
          </a:xfrm>
          <a:prstGeom prst="rect">
            <a:avLst/>
          </a:prstGeom>
        </p:spPr>
      </p:pic>
      <p:sp>
        <p:nvSpPr>
          <p:cNvPr id="3" name="内容占位符 2">
            <a:extLst>
              <a:ext uri="{FF2B5EF4-FFF2-40B4-BE49-F238E27FC236}">
                <a16:creationId xmlns:a16="http://schemas.microsoft.com/office/drawing/2014/main" id="{0BD19350-0277-7F3D-C0EC-7466BFBB1E5B}"/>
              </a:ext>
            </a:extLst>
          </p:cNvPr>
          <p:cNvSpPr txBox="1">
            <a:spLocks/>
          </p:cNvSpPr>
          <p:nvPr/>
        </p:nvSpPr>
        <p:spPr>
          <a:xfrm>
            <a:off x="838200" y="1513812"/>
            <a:ext cx="10515600" cy="88481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Replicating</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a</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100GB</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object across</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cloud</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regions</a:t>
            </a:r>
          </a:p>
          <a:p>
            <a:r>
              <a:rPr lang="en-US" altLang="zh-CN" sz="2000" dirty="0">
                <a:latin typeface="Arial" panose="020B0604020202020204" pitchFamily="34" charset="0"/>
                <a:cs typeface="Arial" panose="020B0604020202020204" pitchFamily="34" charset="0"/>
              </a:rPr>
              <a:t>The high parallelism of</a:t>
            </a:r>
            <a:r>
              <a:rPr lang="zh-CN" altLang="en-US" sz="2000" dirty="0">
                <a:latin typeface="Arial" panose="020B0604020202020204" pitchFamily="34" charset="0"/>
                <a:cs typeface="Arial" panose="020B0604020202020204" pitchFamily="34" charset="0"/>
              </a:rPr>
              <a:t> </a:t>
            </a:r>
            <a:r>
              <a:rPr kumimoji="1" lang="el-GR" altLang="zh-CN" sz="2000" dirty="0">
                <a:latin typeface="Arial" panose="020B0604020202020204" pitchFamily="34" charset="0"/>
                <a:cs typeface="Arial" panose="020B0604020202020204" pitchFamily="34" charset="0"/>
              </a:rPr>
              <a:t>𝜆</a:t>
            </a:r>
            <a:r>
              <a:rPr kumimoji="1" lang="en-US" altLang="zh-CN" sz="2000" dirty="0">
                <a:latin typeface="Arial" panose="020B0604020202020204" pitchFamily="34" charset="0"/>
                <a:cs typeface="Arial" panose="020B0604020202020204" pitchFamily="34" charset="0"/>
              </a:rPr>
              <a:t>Replica </a:t>
            </a:r>
            <a:r>
              <a:rPr lang="en-US" altLang="zh-CN" sz="2000" dirty="0">
                <a:latin typeface="Arial" panose="020B0604020202020204" pitchFamily="34" charset="0"/>
                <a:cs typeface="Arial" panose="020B0604020202020204" pitchFamily="34" charset="0"/>
              </a:rPr>
              <a:t>significantly </a:t>
            </a:r>
            <a:r>
              <a:rPr lang="en-US" altLang="zh-CN" sz="2000" b="1" dirty="0">
                <a:solidFill>
                  <a:srgbClr val="C00000"/>
                </a:solidFill>
                <a:latin typeface="Arial" panose="020B0604020202020204" pitchFamily="34" charset="0"/>
                <a:cs typeface="Arial" panose="020B0604020202020204" pitchFamily="34" charset="0"/>
              </a:rPr>
              <a:t>reduced replication</a:t>
            </a:r>
            <a:r>
              <a:rPr lang="zh-CN" altLang="en-US" sz="2000" b="1" dirty="0">
                <a:solidFill>
                  <a:srgbClr val="C00000"/>
                </a:solidFill>
                <a:latin typeface="Arial" panose="020B0604020202020204" pitchFamily="34" charset="0"/>
                <a:cs typeface="Arial" panose="020B0604020202020204" pitchFamily="34" charset="0"/>
              </a:rPr>
              <a:t> </a:t>
            </a:r>
            <a:r>
              <a:rPr lang="en-US" altLang="zh-CN" sz="2000" b="1" dirty="0">
                <a:solidFill>
                  <a:srgbClr val="C00000"/>
                </a:solidFill>
                <a:latin typeface="Arial" panose="020B0604020202020204" pitchFamily="34" charset="0"/>
                <a:cs typeface="Arial" panose="020B0604020202020204" pitchFamily="34" charset="0"/>
              </a:rPr>
              <a:t>time</a:t>
            </a:r>
            <a:endParaRPr lang="en-US" altLang="zh-CN" sz="2000" b="1" dirty="0">
              <a:solidFill>
                <a:srgbClr val="C00000"/>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791356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B842E-CD9A-73F0-5A46-5F86E69B6A7B}"/>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5F4D686-1F14-CE9D-76C6-5523739EDF72}"/>
              </a:ext>
            </a:extLst>
          </p:cNvPr>
          <p:cNvSpPr>
            <a:spLocks noGrp="1"/>
          </p:cNvSpPr>
          <p:nvPr>
            <p:ph type="sldNum" sz="quarter" idx="12"/>
          </p:nvPr>
        </p:nvSpPr>
        <p:spPr/>
        <p:txBody>
          <a:bodyPr/>
          <a:lstStyle/>
          <a:p>
            <a:fld id="{5CB3BB4A-F123-3C47-9D85-09C7477F8767}" type="slidenum">
              <a:rPr kumimoji="1" lang="zh-CN" altLang="en-US" smtClean="0"/>
              <a:t>21</a:t>
            </a:fld>
            <a:endParaRPr kumimoji="1" lang="zh-CN" altLang="en-US"/>
          </a:p>
        </p:txBody>
      </p:sp>
      <p:sp>
        <p:nvSpPr>
          <p:cNvPr id="5" name="标题 1">
            <a:extLst>
              <a:ext uri="{FF2B5EF4-FFF2-40B4-BE49-F238E27FC236}">
                <a16:creationId xmlns:a16="http://schemas.microsoft.com/office/drawing/2014/main" id="{157AE469-C384-443F-248D-2087A4D36BE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Production</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Trace Replay</a:t>
            </a:r>
            <a:endParaRPr kumimoji="1" lang="zh-CN" altLang="en-US" sz="3200" dirty="0">
              <a:latin typeface="Arial" panose="020B0604020202020204" pitchFamily="34" charset="0"/>
              <a:ea typeface="Microsoft YaHei" charset="-122"/>
              <a:cs typeface="Arial" panose="020B0604020202020204" pitchFamily="34" charset="0"/>
            </a:endParaRPr>
          </a:p>
        </p:txBody>
      </p:sp>
      <p:pic>
        <p:nvPicPr>
          <p:cNvPr id="6" name="图片 5">
            <a:extLst>
              <a:ext uri="{FF2B5EF4-FFF2-40B4-BE49-F238E27FC236}">
                <a16:creationId xmlns:a16="http://schemas.microsoft.com/office/drawing/2014/main" id="{96FBB45D-0158-442F-BA59-AA98A78DAF50}"/>
              </a:ext>
            </a:extLst>
          </p:cNvPr>
          <p:cNvPicPr>
            <a:picLocks noChangeAspect="1"/>
          </p:cNvPicPr>
          <p:nvPr/>
        </p:nvPicPr>
        <p:blipFill>
          <a:blip r:embed="rId3"/>
          <a:srcRect b="7196"/>
          <a:stretch>
            <a:fillRect/>
          </a:stretch>
        </p:blipFill>
        <p:spPr>
          <a:xfrm>
            <a:off x="3079555" y="2789664"/>
            <a:ext cx="5127576" cy="3703211"/>
          </a:xfrm>
          <a:prstGeom prst="rect">
            <a:avLst/>
          </a:prstGeom>
        </p:spPr>
      </p:pic>
      <p:sp>
        <p:nvSpPr>
          <p:cNvPr id="8" name="内容占位符 2">
            <a:extLst>
              <a:ext uri="{FF2B5EF4-FFF2-40B4-BE49-F238E27FC236}">
                <a16:creationId xmlns:a16="http://schemas.microsoft.com/office/drawing/2014/main" id="{5AD73131-47EC-24A6-4D01-AFAE52B57956}"/>
              </a:ext>
            </a:extLst>
          </p:cNvPr>
          <p:cNvSpPr>
            <a:spLocks noGrp="1"/>
          </p:cNvSpPr>
          <p:nvPr>
            <p:ph idx="1"/>
          </p:nvPr>
        </p:nvSpPr>
        <p:spPr>
          <a:xfrm>
            <a:off x="1174450" y="1690688"/>
            <a:ext cx="8574461" cy="1067698"/>
          </a:xfrm>
          <a:ln>
            <a:noFill/>
          </a:ln>
        </p:spPr>
        <p:txBody>
          <a:bodyPr>
            <a:normAutofit/>
          </a:bodyPr>
          <a:lstStyle/>
          <a:p>
            <a:r>
              <a:rPr lang="en-US" altLang="zh-CN" sz="2000" dirty="0">
                <a:latin typeface="Arial" panose="020B0604020202020204" pitchFamily="34" charset="0"/>
                <a:cs typeface="Arial" panose="020B0604020202020204" pitchFamily="34" charset="0"/>
              </a:rPr>
              <a:t>Replaying IBM COS trace between AWS us-east-1 and us-east-2 </a:t>
            </a:r>
          </a:p>
          <a:p>
            <a:r>
              <a:rPr lang="en-US" altLang="zh-CN" sz="2000" dirty="0">
                <a:latin typeface="Arial" panose="020B0604020202020204" pitchFamily="34" charset="0"/>
                <a:cs typeface="Arial" panose="020B0604020202020204" pitchFamily="34" charset="0"/>
              </a:rPr>
              <a:t>𝜆Replica reduces tail latency</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by</a:t>
            </a:r>
            <a:r>
              <a:rPr lang="zh-CN" altLang="en-US" sz="2000" dirty="0">
                <a:latin typeface="Arial" panose="020B0604020202020204" pitchFamily="34" charset="0"/>
                <a:cs typeface="Arial" panose="020B0604020202020204" pitchFamily="34" charset="0"/>
              </a:rPr>
              <a:t> </a:t>
            </a:r>
            <a:r>
              <a:rPr lang="en-US" altLang="zh-CN" sz="2000" b="1" dirty="0">
                <a:solidFill>
                  <a:srgbClr val="C00000"/>
                </a:solidFill>
                <a:latin typeface="Arial" panose="020B0604020202020204" pitchFamily="34" charset="0"/>
                <a:cs typeface="Arial" panose="020B0604020202020204" pitchFamily="34" charset="0"/>
              </a:rPr>
              <a:t>up</a:t>
            </a:r>
            <a:r>
              <a:rPr lang="zh-CN" altLang="en-US" sz="2000" b="1" dirty="0">
                <a:solidFill>
                  <a:srgbClr val="C00000"/>
                </a:solidFill>
                <a:latin typeface="Arial" panose="020B0604020202020204" pitchFamily="34" charset="0"/>
                <a:cs typeface="Arial" panose="020B0604020202020204" pitchFamily="34" charset="0"/>
              </a:rPr>
              <a:t> </a:t>
            </a:r>
            <a:r>
              <a:rPr lang="en-US" altLang="zh-CN" sz="2000" b="1" dirty="0">
                <a:solidFill>
                  <a:srgbClr val="C00000"/>
                </a:solidFill>
                <a:latin typeface="Arial" panose="020B0604020202020204" pitchFamily="34" charset="0"/>
                <a:cs typeface="Arial" panose="020B0604020202020204" pitchFamily="34" charset="0"/>
              </a:rPr>
              <a:t>to</a:t>
            </a:r>
            <a:r>
              <a:rPr lang="zh-CN" altLang="en-US" sz="2000" b="1" dirty="0">
                <a:solidFill>
                  <a:srgbClr val="C00000"/>
                </a:solidFill>
                <a:latin typeface="Arial" panose="020B0604020202020204" pitchFamily="34" charset="0"/>
                <a:cs typeface="Arial" panose="020B0604020202020204" pitchFamily="34" charset="0"/>
              </a:rPr>
              <a:t> </a:t>
            </a:r>
            <a:r>
              <a:rPr lang="en-US" altLang="zh-CN" sz="2000" b="1" dirty="0">
                <a:solidFill>
                  <a:srgbClr val="C00000"/>
                </a:solidFill>
                <a:latin typeface="Arial" panose="020B0604020202020204" pitchFamily="34" charset="0"/>
                <a:cs typeface="Arial" panose="020B0604020202020204" pitchFamily="34" charset="0"/>
              </a:rPr>
              <a:t>15x</a:t>
            </a:r>
          </a:p>
        </p:txBody>
      </p:sp>
    </p:spTree>
    <p:extLst>
      <p:ext uri="{BB962C8B-B14F-4D97-AF65-F5344CB8AC3E}">
        <p14:creationId xmlns:p14="http://schemas.microsoft.com/office/powerpoint/2010/main" val="335265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B11344D-1E48-0001-F94E-95D2C7812FE1}"/>
              </a:ext>
            </a:extLst>
          </p:cNvPr>
          <p:cNvSpPr txBox="1">
            <a:spLocks/>
          </p:cNvSpPr>
          <p:nvPr/>
        </p:nvSpPr>
        <p:spPr>
          <a:xfrm>
            <a:off x="655155" y="272360"/>
            <a:ext cx="1088749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rgbClr val="C00000"/>
                </a:solidFill>
                <a:latin typeface="Candara" panose="020E0502030303020204" pitchFamily="34" charset="0"/>
                <a:ea typeface="+mj-ea"/>
                <a:cs typeface="+mj-cs"/>
              </a:defRPr>
            </a:lvl1pPr>
          </a:lstStyle>
          <a:p>
            <a:pPr algn="l"/>
            <a:r>
              <a:rPr lang="en-US" altLang="zh-CN" sz="3600" dirty="0">
                <a:solidFill>
                  <a:schemeClr val="tx1"/>
                </a:solidFill>
                <a:latin typeface="Arial" panose="020B0604020202020204" pitchFamily="34" charset="0"/>
                <a:cs typeface="Arial" panose="020B0604020202020204" pitchFamily="34" charset="0"/>
              </a:rPr>
              <a:t>Conclusion</a:t>
            </a:r>
            <a:endParaRPr kumimoji="1" lang="en-US" altLang="zh-CN" sz="3600" dirty="0">
              <a:solidFill>
                <a:schemeClr val="tx1"/>
              </a:solidFill>
              <a:latin typeface="Arial" panose="020B0604020202020204" pitchFamily="34" charset="0"/>
              <a:ea typeface="Microsoft YaHei" charset="-122"/>
              <a:cs typeface="Arial" panose="020B0604020202020204" pitchFamily="34" charset="0"/>
            </a:endParaRPr>
          </a:p>
        </p:txBody>
      </p:sp>
      <p:sp>
        <p:nvSpPr>
          <p:cNvPr id="7" name="灯片编号占位符 1">
            <a:extLst>
              <a:ext uri="{FF2B5EF4-FFF2-40B4-BE49-F238E27FC236}">
                <a16:creationId xmlns:a16="http://schemas.microsoft.com/office/drawing/2014/main" id="{9D755489-ABC2-DCDE-CB6F-9CF10CF61A04}"/>
              </a:ext>
            </a:extLst>
          </p:cNvPr>
          <p:cNvSpPr>
            <a:spLocks noGrp="1"/>
          </p:cNvSpPr>
          <p:nvPr>
            <p:ph type="sldNum" sz="quarter" idx="12"/>
          </p:nvPr>
        </p:nvSpPr>
        <p:spPr>
          <a:xfrm>
            <a:off x="8610600" y="6356350"/>
            <a:ext cx="2743200" cy="365125"/>
          </a:xfrm>
        </p:spPr>
        <p:txBody>
          <a:bodyPr/>
          <a:lstStyle/>
          <a:p>
            <a:fld id="{9DA081D5-9DB1-9C45-93E9-D2F197442081}" type="slidenum">
              <a:rPr kumimoji="1" lang="zh-CN" altLang="en-US" smtClean="0"/>
              <a:t>22</a:t>
            </a:fld>
            <a:endParaRPr kumimoji="1" lang="zh-CN" altLang="en-US" dirty="0"/>
          </a:p>
        </p:txBody>
      </p:sp>
      <p:sp>
        <p:nvSpPr>
          <p:cNvPr id="9" name="文本框 8">
            <a:extLst>
              <a:ext uri="{FF2B5EF4-FFF2-40B4-BE49-F238E27FC236}">
                <a16:creationId xmlns:a16="http://schemas.microsoft.com/office/drawing/2014/main" id="{65D42BB5-40E7-40A7-9B5B-17C849B06413}"/>
              </a:ext>
            </a:extLst>
          </p:cNvPr>
          <p:cNvSpPr txBox="1"/>
          <p:nvPr/>
        </p:nvSpPr>
        <p:spPr>
          <a:xfrm>
            <a:off x="655155" y="1869507"/>
            <a:ext cx="11176627" cy="260917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el-GR" altLang="zh-CN" sz="2400" dirty="0">
                <a:latin typeface="Arial" panose="020B0604020202020204" pitchFamily="34" charset="0"/>
                <a:cs typeface="Arial" panose="020B0604020202020204" pitchFamily="34" charset="0"/>
              </a:rPr>
              <a:t>𝜆</a:t>
            </a:r>
            <a:r>
              <a:rPr kumimoji="1" lang="en-US" altLang="zh-CN" sz="2400" dirty="0">
                <a:latin typeface="Arial" panose="020B0604020202020204" pitchFamily="34" charset="0"/>
                <a:cs typeface="Arial" panose="020B0604020202020204" pitchFamily="34" charset="0"/>
              </a:rPr>
              <a:t>Replica: a </a:t>
            </a:r>
            <a:r>
              <a:rPr kumimoji="1" lang="en-US" altLang="zh-CN" sz="2400" dirty="0">
                <a:solidFill>
                  <a:srgbClr val="C00000"/>
                </a:solidFill>
                <a:latin typeface="Arial" panose="020B0604020202020204" pitchFamily="34" charset="0"/>
                <a:cs typeface="Arial" panose="020B0604020202020204" pitchFamily="34" charset="0"/>
              </a:rPr>
              <a:t>serverless </a:t>
            </a:r>
            <a:r>
              <a:rPr kumimoji="1" lang="en-US" altLang="zh-CN" sz="2400" dirty="0">
                <a:latin typeface="Arial" panose="020B0604020202020204" pitchFamily="34" charset="0"/>
                <a:cs typeface="Arial" panose="020B0604020202020204" pitchFamily="34" charset="0"/>
              </a:rPr>
              <a:t>cross-cloud/region object replication system </a:t>
            </a:r>
          </a:p>
          <a:p>
            <a:pPr marL="800100" lvl="1" indent="-342900">
              <a:lnSpc>
                <a:spcPct val="150000"/>
              </a:lnSpc>
              <a:buFont typeface="Arial" panose="020B0604020202020204" pitchFamily="34" charset="0"/>
              <a:buChar char="•"/>
            </a:pPr>
            <a:r>
              <a:rPr kumimoji="1" lang="en-US" altLang="zh-CN" sz="2000" dirty="0">
                <a:solidFill>
                  <a:srgbClr val="C00000"/>
                </a:solidFill>
                <a:latin typeface="Arial" panose="020B0604020202020204" pitchFamily="34" charset="0"/>
                <a:cs typeface="Arial" panose="020B0604020202020204" pitchFamily="34" charset="0"/>
              </a:rPr>
              <a:t>Dynamic replication plan </a:t>
            </a:r>
            <a:r>
              <a:rPr kumimoji="1" lang="en-US" altLang="zh-CN" sz="2000" dirty="0">
                <a:latin typeface="Arial" panose="020B0604020202020204" pitchFamily="34" charset="0"/>
                <a:cs typeface="Arial" panose="020B0604020202020204" pitchFamily="34" charset="0"/>
              </a:rPr>
              <a:t>for</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asymmetric platform/region performance</a:t>
            </a:r>
            <a:endParaRPr kumimoji="1" lang="en-US" altLang="zh-CN" sz="2000" i="1" dirty="0">
              <a:latin typeface="Arial" panose="020B0604020202020204" pitchFamily="34" charset="0"/>
              <a:cs typeface="Arial" panose="020B0604020202020204" pitchFamily="34" charset="0"/>
            </a:endParaRPr>
          </a:p>
          <a:p>
            <a:pPr marL="800100" lvl="1" indent="-342900">
              <a:lnSpc>
                <a:spcPct val="150000"/>
              </a:lnSpc>
              <a:buFont typeface="Arial" panose="020B0604020202020204" pitchFamily="34" charset="0"/>
              <a:buChar char="•"/>
            </a:pPr>
            <a:r>
              <a:rPr kumimoji="1" lang="en-US" altLang="zh-CN" sz="2000" dirty="0">
                <a:solidFill>
                  <a:srgbClr val="C00000"/>
                </a:solidFill>
                <a:latin typeface="Arial" panose="020B0604020202020204" pitchFamily="34" charset="0"/>
                <a:cs typeface="Arial" panose="020B0604020202020204" pitchFamily="34" charset="0"/>
              </a:rPr>
              <a:t>Part granularity scheduling </a:t>
            </a:r>
            <a:r>
              <a:rPr kumimoji="1" lang="en-US" altLang="zh-CN" sz="2000" dirty="0">
                <a:latin typeface="Arial" panose="020B0604020202020204" pitchFamily="34" charset="0"/>
                <a:cs typeface="Arial" panose="020B0604020202020204" pitchFamily="34" charset="0"/>
              </a:rPr>
              <a:t>for performance fluctuation among function instances</a:t>
            </a:r>
          </a:p>
          <a:p>
            <a:pPr marL="342900" indent="-342900">
              <a:lnSpc>
                <a:spcPct val="150000"/>
              </a:lnSpc>
              <a:buFont typeface="Arial" panose="020B0604020202020204" pitchFamily="34" charset="0"/>
              <a:buChar char="•"/>
            </a:pPr>
            <a:r>
              <a:rPr lang="en-CN" altLang="en-CN" sz="2400" b="1" dirty="0">
                <a:latin typeface="Arial" panose="020B0604020202020204" pitchFamily="34" charset="0"/>
              </a:rPr>
              <a:t>𝜆</a:t>
            </a:r>
            <a:r>
              <a:rPr kumimoji="1" lang="en-US" altLang="zh-CN" sz="2400" dirty="0">
                <a:latin typeface="Arial" panose="020B0604020202020204" pitchFamily="34" charset="0"/>
                <a:cs typeface="Arial" panose="020B0604020202020204" pitchFamily="34" charset="0"/>
              </a:rPr>
              <a:t>Replica reduces </a:t>
            </a:r>
            <a:r>
              <a:rPr kumimoji="1" lang="en-US" altLang="zh-CN" sz="2400" dirty="0">
                <a:solidFill>
                  <a:srgbClr val="C00000"/>
                </a:solidFill>
                <a:latin typeface="Arial" panose="020B0604020202020204" pitchFamily="34" charset="0"/>
                <a:cs typeface="Arial" panose="020B0604020202020204" pitchFamily="34" charset="0"/>
              </a:rPr>
              <a:t>61%-99% replication time </a:t>
            </a:r>
            <a:r>
              <a:rPr kumimoji="1" lang="en-US" altLang="zh-CN" sz="2400" dirty="0">
                <a:latin typeface="Arial" panose="020B0604020202020204" pitchFamily="34" charset="0"/>
                <a:cs typeface="Arial" panose="020B0604020202020204" pitchFamily="34" charset="0"/>
              </a:rPr>
              <a:t>with </a:t>
            </a:r>
            <a:r>
              <a:rPr kumimoji="1" lang="en-US" altLang="zh-CN" sz="2400" dirty="0">
                <a:solidFill>
                  <a:srgbClr val="C00000"/>
                </a:solidFill>
                <a:latin typeface="Arial" panose="020B0604020202020204" pitchFamily="34" charset="0"/>
                <a:cs typeface="Arial" panose="020B0604020202020204" pitchFamily="34" charset="0"/>
              </a:rPr>
              <a:t>a</a:t>
            </a:r>
            <a:r>
              <a:rPr kumimoji="1" lang="en-US" altLang="zh-CN" sz="2400" dirty="0">
                <a:latin typeface="Arial" panose="020B0604020202020204" pitchFamily="34" charset="0"/>
                <a:cs typeface="Arial" panose="020B0604020202020204" pitchFamily="34" charset="0"/>
              </a:rPr>
              <a:t> </a:t>
            </a:r>
            <a:r>
              <a:rPr kumimoji="1" lang="en-US" altLang="zh-CN" sz="2400" dirty="0">
                <a:solidFill>
                  <a:srgbClr val="C00000"/>
                </a:solidFill>
                <a:latin typeface="Arial" panose="020B0604020202020204" pitchFamily="34" charset="0"/>
                <a:cs typeface="Arial" panose="020B0604020202020204" pitchFamily="34" charset="0"/>
              </a:rPr>
              <a:t>cost-saving of up to three orders of magnitude</a:t>
            </a:r>
            <a:endParaRPr kumimoji="1" lang="zh-CN" altLang="en-US" sz="2400" dirty="0">
              <a:solidFill>
                <a:srgbClr val="C00000"/>
              </a:solidFill>
              <a:latin typeface="Arial" panose="020B0604020202020204" pitchFamily="34" charset="0"/>
              <a:cs typeface="Arial" panose="020B0604020202020204" pitchFamily="34" charset="0"/>
            </a:endParaRPr>
          </a:p>
        </p:txBody>
      </p:sp>
      <p:pic>
        <p:nvPicPr>
          <p:cNvPr id="2" name="图片 3">
            <a:extLst>
              <a:ext uri="{FF2B5EF4-FFF2-40B4-BE49-F238E27FC236}">
                <a16:creationId xmlns:a16="http://schemas.microsoft.com/office/drawing/2014/main" id="{9F7DDDAE-6287-238A-F6A0-8AE48DA10E59}"/>
              </a:ext>
            </a:extLst>
          </p:cNvPr>
          <p:cNvPicPr>
            <a:picLocks noChangeAspect="1"/>
          </p:cNvPicPr>
          <p:nvPr/>
        </p:nvPicPr>
        <p:blipFill>
          <a:blip r:embed="rId3"/>
          <a:srcRect/>
          <a:stretch/>
        </p:blipFill>
        <p:spPr>
          <a:xfrm>
            <a:off x="1024481" y="4998661"/>
            <a:ext cx="3531873" cy="1247983"/>
          </a:xfrm>
          <a:prstGeom prst="rect">
            <a:avLst/>
          </a:prstGeom>
        </p:spPr>
      </p:pic>
      <p:sp>
        <p:nvSpPr>
          <p:cNvPr id="3" name="文本框 2">
            <a:extLst>
              <a:ext uri="{FF2B5EF4-FFF2-40B4-BE49-F238E27FC236}">
                <a16:creationId xmlns:a16="http://schemas.microsoft.com/office/drawing/2014/main" id="{E3542885-C767-74D5-4A47-DF7223F3A4B8}"/>
              </a:ext>
            </a:extLst>
          </p:cNvPr>
          <p:cNvSpPr txBox="1"/>
          <p:nvPr/>
        </p:nvSpPr>
        <p:spPr>
          <a:xfrm>
            <a:off x="5093444" y="4725723"/>
            <a:ext cx="6449201" cy="830997"/>
          </a:xfrm>
          <a:prstGeom prst="rect">
            <a:avLst/>
          </a:prstGeom>
          <a:noFill/>
        </p:spPr>
        <p:txBody>
          <a:bodyPr wrap="none" rtlCol="0">
            <a:spAutoFit/>
          </a:bodyPr>
          <a:lstStyle/>
          <a:p>
            <a:r>
              <a:rPr kumimoji="1" lang="en-US" altLang="zh-CN" sz="2400" dirty="0">
                <a:latin typeface="Arial" panose="020B0604020202020204" pitchFamily="34" charset="0"/>
                <a:cs typeface="Arial" panose="020B0604020202020204" pitchFamily="34" charset="0"/>
              </a:rPr>
              <a:t>Open-sourced at:</a:t>
            </a:r>
            <a:r>
              <a:rPr kumimoji="1" lang="zh-CN" altLang="en-US" sz="2400" dirty="0">
                <a:latin typeface="Arial" panose="020B0604020202020204" pitchFamily="34" charset="0"/>
                <a:cs typeface="Arial" panose="020B0604020202020204" pitchFamily="34" charset="0"/>
              </a:rPr>
              <a:t> </a:t>
            </a:r>
            <a:endParaRPr kumimoji="1" lang="en-US" altLang="zh-CN" sz="2400" dirty="0">
              <a:latin typeface="Arial" panose="020B0604020202020204" pitchFamily="34" charset="0"/>
              <a:cs typeface="Arial" panose="020B0604020202020204" pitchFamily="34" charset="0"/>
            </a:endParaRPr>
          </a:p>
          <a:p>
            <a:r>
              <a:rPr kumimoji="1" lang="en-US" altLang="zh-CN" sz="2400" dirty="0">
                <a:latin typeface="Arial" panose="020B0604020202020204" pitchFamily="34" charset="0"/>
                <a:cs typeface="Arial" panose="020B0604020202020204" pitchFamily="34" charset="0"/>
                <a:hlinkClick r:id="rId4"/>
              </a:rPr>
              <a:t>https://github.com/pkusys/LambdaReplicaCLI</a:t>
            </a:r>
            <a:r>
              <a:rPr kumimoji="1" lang="zh-CN" altLang="en-US" sz="2400" dirty="0">
                <a:latin typeface="Arial" panose="020B0604020202020204" pitchFamily="34" charset="0"/>
                <a:cs typeface="Arial" panose="020B0604020202020204" pitchFamily="34" charset="0"/>
              </a:rPr>
              <a:t> </a:t>
            </a:r>
          </a:p>
        </p:txBody>
      </p:sp>
      <p:pic>
        <p:nvPicPr>
          <p:cNvPr id="5" name="图片 9">
            <a:extLst>
              <a:ext uri="{FF2B5EF4-FFF2-40B4-BE49-F238E27FC236}">
                <a16:creationId xmlns:a16="http://schemas.microsoft.com/office/drawing/2014/main" id="{1D2D9E10-3E02-20DC-0E36-CFD2BA151AE1}"/>
              </a:ext>
            </a:extLst>
          </p:cNvPr>
          <p:cNvPicPr>
            <a:picLocks noChangeAspect="1"/>
          </p:cNvPicPr>
          <p:nvPr/>
        </p:nvPicPr>
        <p:blipFill>
          <a:blip r:embed="rId5"/>
          <a:stretch>
            <a:fillRect/>
          </a:stretch>
        </p:blipFill>
        <p:spPr>
          <a:xfrm>
            <a:off x="6241511" y="5666426"/>
            <a:ext cx="580218" cy="580218"/>
          </a:xfrm>
          <a:prstGeom prst="rect">
            <a:avLst/>
          </a:prstGeom>
        </p:spPr>
      </p:pic>
      <p:sp>
        <p:nvSpPr>
          <p:cNvPr id="6" name="矩形 10">
            <a:extLst>
              <a:ext uri="{FF2B5EF4-FFF2-40B4-BE49-F238E27FC236}">
                <a16:creationId xmlns:a16="http://schemas.microsoft.com/office/drawing/2014/main" id="{AAC0A138-18D9-6BB3-D388-7649813BFEAF}"/>
              </a:ext>
            </a:extLst>
          </p:cNvPr>
          <p:cNvSpPr/>
          <p:nvPr/>
        </p:nvSpPr>
        <p:spPr>
          <a:xfrm>
            <a:off x="6928159" y="5718787"/>
            <a:ext cx="2957861" cy="461665"/>
          </a:xfrm>
          <a:prstGeom prst="rect">
            <a:avLst/>
          </a:prstGeom>
        </p:spPr>
        <p:txBody>
          <a:bodyPr wrap="none">
            <a:spAutoFit/>
          </a:bodyPr>
          <a:lstStyle/>
          <a:p>
            <a:r>
              <a:rPr lang="en-US" altLang="zh-CN" sz="2400" b="1" dirty="0" err="1">
                <a:latin typeface="Candara" charset="0"/>
                <a:ea typeface="Candara" charset="0"/>
                <a:cs typeface="Candara" charset="0"/>
              </a:rPr>
              <a:t>kyleshu@cs.ucla.edu</a:t>
            </a:r>
            <a:endParaRPr lang="zh-CN" altLang="en-US" sz="2400" dirty="0"/>
          </a:p>
        </p:txBody>
      </p:sp>
    </p:spTree>
    <p:extLst>
      <p:ext uri="{BB962C8B-B14F-4D97-AF65-F5344CB8AC3E}">
        <p14:creationId xmlns:p14="http://schemas.microsoft.com/office/powerpoint/2010/main" val="270521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E79AF3A-809E-47CF-9C06-466526E7CAF5}"/>
              </a:ext>
            </a:extLst>
          </p:cNvPr>
          <p:cNvSpPr>
            <a:spLocks noGrp="1"/>
          </p:cNvSpPr>
          <p:nvPr>
            <p:ph idx="1"/>
          </p:nvPr>
        </p:nvSpPr>
        <p:spPr>
          <a:xfrm>
            <a:off x="489054" y="1825625"/>
            <a:ext cx="11213892" cy="4351338"/>
          </a:xfrm>
        </p:spPr>
        <p:txBody>
          <a:bodyPr>
            <a:normAutofit/>
          </a:bodyPr>
          <a:lstStyle/>
          <a:p>
            <a:r>
              <a:rPr lang="en-US" altLang="zh-CN" sz="2400" dirty="0">
                <a:latin typeface="Arial" panose="020B0604020202020204" pitchFamily="34" charset="0"/>
                <a:cs typeface="Arial" panose="020B0604020202020204" pitchFamily="34" charset="0"/>
              </a:rPr>
              <a:t>Need</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replication</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for</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availability,</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reliability,</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and</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better</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access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latency</a:t>
            </a:r>
          </a:p>
          <a:p>
            <a:r>
              <a:rPr lang="en-US" altLang="zh-CN" sz="2400" dirty="0">
                <a:latin typeface="Arial" panose="020B0604020202020204" pitchFamily="34" charset="0"/>
                <a:cs typeface="Arial" panose="020B0604020202020204" pitchFamily="34" charset="0"/>
              </a:rPr>
              <a:t>Status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quo</a:t>
            </a:r>
          </a:p>
          <a:p>
            <a:pPr lvl="1"/>
            <a:r>
              <a:rPr lang="en-US" altLang="zh-CN" sz="2000" dirty="0">
                <a:latin typeface="Arial" panose="020B0604020202020204" pitchFamily="34" charset="0"/>
                <a:cs typeface="Arial" panose="020B0604020202020204" pitchFamily="34" charset="0"/>
              </a:rPr>
              <a:t>No</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built-in</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support</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from</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cloud</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providers</a:t>
            </a:r>
          </a:p>
          <a:p>
            <a:pPr lvl="1"/>
            <a:r>
              <a:rPr lang="en-US" altLang="zh-CN" sz="2000" dirty="0">
                <a:latin typeface="Arial" panose="020B0604020202020204" pitchFamily="34" charset="0"/>
                <a:cs typeface="Arial" panose="020B0604020202020204" pitchFamily="34" charset="0"/>
              </a:rPr>
              <a:t>Most</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use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cases</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only</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require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asynchronous</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replication</a:t>
            </a:r>
          </a:p>
          <a:p>
            <a:endParaRPr lang="en-US" altLang="zh-CN" sz="2400" dirty="0">
              <a:latin typeface="Arial" panose="020B0604020202020204" pitchFamily="34" charset="0"/>
              <a:cs typeface="Arial" panose="020B0604020202020204" pitchFamily="34" charset="0"/>
            </a:endParaRPr>
          </a:p>
        </p:txBody>
      </p:sp>
      <p:sp>
        <p:nvSpPr>
          <p:cNvPr id="4" name="灯片编号占位符 3">
            <a:extLst>
              <a:ext uri="{FF2B5EF4-FFF2-40B4-BE49-F238E27FC236}">
                <a16:creationId xmlns:a16="http://schemas.microsoft.com/office/drawing/2014/main" id="{9B904F14-1D04-45A3-B8E8-D00A732D3406}"/>
              </a:ext>
            </a:extLst>
          </p:cNvPr>
          <p:cNvSpPr>
            <a:spLocks noGrp="1"/>
          </p:cNvSpPr>
          <p:nvPr>
            <p:ph type="sldNum" sz="quarter" idx="12"/>
          </p:nvPr>
        </p:nvSpPr>
        <p:spPr/>
        <p:txBody>
          <a:bodyPr/>
          <a:lstStyle/>
          <a:p>
            <a:fld id="{5CB3BB4A-F123-3C47-9D85-09C7477F8767}" type="slidenum">
              <a:rPr kumimoji="1" lang="zh-CN" altLang="en-US" smtClean="0"/>
              <a:t>3</a:t>
            </a:fld>
            <a:endParaRPr kumimoji="1" lang="zh-CN" altLang="en-US"/>
          </a:p>
        </p:txBody>
      </p:sp>
      <p:sp>
        <p:nvSpPr>
          <p:cNvPr id="5" name="标题 1">
            <a:extLst>
              <a:ext uri="{FF2B5EF4-FFF2-40B4-BE49-F238E27FC236}">
                <a16:creationId xmlns:a16="http://schemas.microsoft.com/office/drawing/2014/main" id="{13D313E0-8914-4C24-A1E8-A2BC49777B3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Object</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Replication</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across</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Clouds</a:t>
            </a:r>
            <a:endParaRPr kumimoji="1" lang="zh-CN" altLang="en-US" sz="3200" dirty="0">
              <a:latin typeface="Arial" panose="020B0604020202020204" pitchFamily="34" charset="0"/>
              <a:ea typeface="Microsoft YaHei" charset="-122"/>
              <a:cs typeface="Arial" panose="020B0604020202020204" pitchFamily="34" charset="0"/>
            </a:endParaRPr>
          </a:p>
        </p:txBody>
      </p:sp>
      <p:pic>
        <p:nvPicPr>
          <p:cNvPr id="2" name="Picture 1">
            <a:extLst>
              <a:ext uri="{FF2B5EF4-FFF2-40B4-BE49-F238E27FC236}">
                <a16:creationId xmlns:a16="http://schemas.microsoft.com/office/drawing/2014/main" id="{44702C50-5180-CF23-DD0D-344052B51A70}"/>
              </a:ext>
            </a:extLst>
          </p:cNvPr>
          <p:cNvPicPr>
            <a:picLocks noChangeAspect="1"/>
          </p:cNvPicPr>
          <p:nvPr/>
        </p:nvPicPr>
        <p:blipFill>
          <a:blip r:embed="rId3"/>
          <a:stretch>
            <a:fillRect/>
          </a:stretch>
        </p:blipFill>
        <p:spPr>
          <a:xfrm>
            <a:off x="489054" y="3592787"/>
            <a:ext cx="6184119" cy="2719113"/>
          </a:xfrm>
          <a:prstGeom prst="rect">
            <a:avLst/>
          </a:prstGeom>
        </p:spPr>
      </p:pic>
      <p:pic>
        <p:nvPicPr>
          <p:cNvPr id="9" name="Picture 8">
            <a:extLst>
              <a:ext uri="{FF2B5EF4-FFF2-40B4-BE49-F238E27FC236}">
                <a16:creationId xmlns:a16="http://schemas.microsoft.com/office/drawing/2014/main" id="{5AA4DA22-1BFC-0298-96C3-B5AA332EF3EB}"/>
              </a:ext>
            </a:extLst>
          </p:cNvPr>
          <p:cNvPicPr>
            <a:picLocks noChangeAspect="1"/>
          </p:cNvPicPr>
          <p:nvPr/>
        </p:nvPicPr>
        <p:blipFill>
          <a:blip r:embed="rId4"/>
          <a:stretch>
            <a:fillRect/>
          </a:stretch>
        </p:blipFill>
        <p:spPr>
          <a:xfrm>
            <a:off x="7415944" y="3765810"/>
            <a:ext cx="3657216" cy="2209475"/>
          </a:xfrm>
          <a:prstGeom prst="rect">
            <a:avLst/>
          </a:prstGeom>
        </p:spPr>
      </p:pic>
      <p:sp>
        <p:nvSpPr>
          <p:cNvPr id="14" name="TextBox 13">
            <a:extLst>
              <a:ext uri="{FF2B5EF4-FFF2-40B4-BE49-F238E27FC236}">
                <a16:creationId xmlns:a16="http://schemas.microsoft.com/office/drawing/2014/main" id="{05123E09-88F4-307D-8971-CEB0FCD7CBC5}"/>
              </a:ext>
            </a:extLst>
          </p:cNvPr>
          <p:cNvSpPr txBox="1"/>
          <p:nvPr/>
        </p:nvSpPr>
        <p:spPr>
          <a:xfrm>
            <a:off x="2036956" y="6491287"/>
            <a:ext cx="8118087" cy="307777"/>
          </a:xfrm>
          <a:prstGeom prst="rect">
            <a:avLst/>
          </a:prstGeom>
          <a:noFill/>
        </p:spPr>
        <p:txBody>
          <a:bodyPr wrap="square">
            <a:spAutoFit/>
          </a:bodyPr>
          <a:lstStyle/>
          <a:p>
            <a:r>
              <a:rPr lang="en-US" altLang="zh-CN" sz="1400" dirty="0">
                <a:solidFill>
                  <a:schemeClr val="tx1">
                    <a:lumMod val="50000"/>
                    <a:lumOff val="50000"/>
                  </a:schemeClr>
                </a:solidFill>
                <a:latin typeface="Arial" panose="020B0604020202020204" pitchFamily="34" charset="0"/>
                <a:cs typeface="Arial" panose="020B0604020202020204" pitchFamily="34" charset="0"/>
              </a:rPr>
              <a:t>[1]</a:t>
            </a:r>
            <a:r>
              <a:rPr lang="zh-CN" altLang="en-US" sz="1400" i="0" dirty="0">
                <a:solidFill>
                  <a:schemeClr val="tx1">
                    <a:lumMod val="50000"/>
                    <a:lumOff val="50000"/>
                  </a:schemeClr>
                </a:solidFill>
                <a:effectLst/>
                <a:latin typeface="Arial" panose="020B0604020202020204" pitchFamily="34" charset="0"/>
                <a:cs typeface="Arial" panose="020B0604020202020204" pitchFamily="34" charset="0"/>
              </a:rPr>
              <a:t> </a:t>
            </a:r>
            <a:r>
              <a:rPr lang="en-US" altLang="zh-CN" sz="1400" i="0" dirty="0">
                <a:solidFill>
                  <a:schemeClr val="tx1">
                    <a:lumMod val="50000"/>
                    <a:lumOff val="50000"/>
                  </a:schemeClr>
                </a:solidFill>
                <a:effectLst/>
                <a:latin typeface="Arial" panose="020B0604020202020204" pitchFamily="34" charset="0"/>
                <a:cs typeface="Arial" panose="020B0604020202020204" pitchFamily="34" charset="0"/>
              </a:rPr>
              <a:t>[NSDI</a:t>
            </a:r>
            <a:r>
              <a:rPr lang="zh-CN" altLang="en-US" sz="1400" i="0" dirty="0">
                <a:solidFill>
                  <a:schemeClr val="tx1">
                    <a:lumMod val="50000"/>
                    <a:lumOff val="50000"/>
                  </a:schemeClr>
                </a:solidFill>
                <a:effectLst/>
                <a:latin typeface="Arial" panose="020B0604020202020204" pitchFamily="34" charset="0"/>
                <a:cs typeface="Arial" panose="020B0604020202020204" pitchFamily="34" charset="0"/>
              </a:rPr>
              <a:t> </a:t>
            </a:r>
            <a:r>
              <a:rPr lang="en-US" altLang="zh-CN" sz="1400" dirty="0">
                <a:solidFill>
                  <a:schemeClr val="tx1">
                    <a:lumMod val="50000"/>
                    <a:lumOff val="50000"/>
                  </a:schemeClr>
                </a:solidFill>
                <a:latin typeface="Arial" panose="020B0604020202020204" pitchFamily="34" charset="0"/>
                <a:cs typeface="Arial" panose="020B0604020202020204" pitchFamily="34" charset="0"/>
              </a:rPr>
              <a:t>’23</a:t>
            </a:r>
            <a:r>
              <a:rPr lang="en-US" altLang="zh-CN" sz="1400" i="0" dirty="0">
                <a:solidFill>
                  <a:schemeClr val="tx1">
                    <a:lumMod val="50000"/>
                    <a:lumOff val="50000"/>
                  </a:schemeClr>
                </a:solidFill>
                <a:effectLst/>
                <a:latin typeface="Arial" panose="020B0604020202020204" pitchFamily="34" charset="0"/>
                <a:cs typeface="Arial" panose="020B0604020202020204" pitchFamily="34" charset="0"/>
              </a:rPr>
              <a:t>]</a:t>
            </a:r>
            <a:r>
              <a:rPr lang="zh-CN" altLang="en-US" sz="1400" i="0" dirty="0">
                <a:solidFill>
                  <a:schemeClr val="tx1">
                    <a:lumMod val="50000"/>
                    <a:lumOff val="50000"/>
                  </a:schemeClr>
                </a:solidFill>
                <a:effectLst/>
                <a:latin typeface="Arial" panose="020B0604020202020204" pitchFamily="34" charset="0"/>
                <a:cs typeface="Arial" panose="020B0604020202020204" pitchFamily="34" charset="0"/>
              </a:rPr>
              <a:t> </a:t>
            </a:r>
            <a:r>
              <a:rPr lang="en-US" sz="1400" dirty="0" err="1">
                <a:solidFill>
                  <a:schemeClr val="tx1">
                    <a:lumMod val="50000"/>
                    <a:lumOff val="50000"/>
                  </a:schemeClr>
                </a:solidFill>
                <a:latin typeface="Arial" panose="020B0604020202020204" pitchFamily="34" charset="0"/>
                <a:cs typeface="Arial" panose="020B0604020202020204" pitchFamily="34" charset="0"/>
              </a:rPr>
              <a:t>Skyplane</a:t>
            </a:r>
            <a:r>
              <a:rPr lang="en-US" sz="1400" dirty="0">
                <a:solidFill>
                  <a:schemeClr val="tx1">
                    <a:lumMod val="50000"/>
                    <a:lumOff val="50000"/>
                  </a:schemeClr>
                </a:solidFill>
                <a:latin typeface="Arial" panose="020B0604020202020204" pitchFamily="34" charset="0"/>
                <a:cs typeface="Arial" panose="020B0604020202020204" pitchFamily="34" charset="0"/>
              </a:rPr>
              <a:t>: Optimizing Transfer Cost and Throughput Using Cloud-Aware</a:t>
            </a:r>
            <a:r>
              <a:rPr lang="zh-CN" altLang="en-US" sz="1400" dirty="0">
                <a:solidFill>
                  <a:schemeClr val="tx1">
                    <a:lumMod val="50000"/>
                    <a:lumOff val="50000"/>
                  </a:schemeClr>
                </a:solidFill>
                <a:latin typeface="Arial" panose="020B0604020202020204" pitchFamily="34" charset="0"/>
                <a:cs typeface="Arial" panose="020B0604020202020204" pitchFamily="34" charset="0"/>
              </a:rPr>
              <a:t> </a:t>
            </a:r>
            <a:r>
              <a:rPr lang="en-US" sz="1400" dirty="0">
                <a:solidFill>
                  <a:schemeClr val="tx1">
                    <a:lumMod val="50000"/>
                    <a:lumOff val="50000"/>
                  </a:schemeClr>
                </a:solidFill>
                <a:latin typeface="Arial" panose="020B0604020202020204" pitchFamily="34" charset="0"/>
                <a:cs typeface="Arial" panose="020B0604020202020204" pitchFamily="34" charset="0"/>
              </a:rPr>
              <a:t>Overlays</a:t>
            </a:r>
          </a:p>
        </p:txBody>
      </p:sp>
      <p:sp>
        <p:nvSpPr>
          <p:cNvPr id="15" name="TextBox 14">
            <a:extLst>
              <a:ext uri="{FF2B5EF4-FFF2-40B4-BE49-F238E27FC236}">
                <a16:creationId xmlns:a16="http://schemas.microsoft.com/office/drawing/2014/main" id="{C159DED5-D9F0-BD10-7CA6-0287AC88948D}"/>
              </a:ext>
            </a:extLst>
          </p:cNvPr>
          <p:cNvSpPr txBox="1"/>
          <p:nvPr/>
        </p:nvSpPr>
        <p:spPr>
          <a:xfrm>
            <a:off x="8569941" y="5992297"/>
            <a:ext cx="1385316" cy="369332"/>
          </a:xfrm>
          <a:prstGeom prst="rect">
            <a:avLst/>
          </a:prstGeom>
          <a:noFill/>
        </p:spPr>
        <p:txBody>
          <a:bodyPr wrap="none" rtlCol="0">
            <a:spAutoFit/>
          </a:bodyPr>
          <a:lstStyle/>
          <a:p>
            <a:r>
              <a:rPr lang="en-US" altLang="zh-CN" b="1" dirty="0" err="1">
                <a:latin typeface="Arial" panose="020B0604020202020204" pitchFamily="34" charset="0"/>
                <a:cs typeface="Arial" panose="020B0604020202020204" pitchFamily="34" charset="0"/>
              </a:rPr>
              <a:t>Skyplane</a:t>
            </a:r>
            <a:r>
              <a:rPr lang="en-US" altLang="zh-CN" b="1" baseline="30000" dirty="0">
                <a:latin typeface="Arial" panose="020B0604020202020204" pitchFamily="34" charset="0"/>
                <a:cs typeface="Arial" panose="020B0604020202020204" pitchFamily="34" charset="0"/>
              </a:rPr>
              <a:t>[1]</a:t>
            </a:r>
            <a:endParaRPr lang="en-CN"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74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F31D8-DD1A-B2A5-E6B2-5FAC50293CDD}"/>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03CE26A9-B0CA-76C8-369B-CFD8F11ECD45}"/>
              </a:ext>
            </a:extLst>
          </p:cNvPr>
          <p:cNvSpPr>
            <a:spLocks noGrp="1"/>
          </p:cNvSpPr>
          <p:nvPr>
            <p:ph idx="1"/>
          </p:nvPr>
        </p:nvSpPr>
        <p:spPr>
          <a:xfrm>
            <a:off x="489054" y="1825625"/>
            <a:ext cx="11213892" cy="4351338"/>
          </a:xfrm>
        </p:spPr>
        <p:txBody>
          <a:bodyPr vert="horz" lIns="91440" tIns="45720" rIns="91440" bIns="45720" rtlCol="0">
            <a:normAutofit/>
          </a:bodyPr>
          <a:lstStyle/>
          <a:p>
            <a:r>
              <a:rPr lang="en-US" altLang="zh-CN" sz="2400" u="sng" dirty="0">
                <a:latin typeface="Arial" panose="020B0604020202020204" pitchFamily="34" charset="0"/>
                <a:cs typeface="Arial" panose="020B0604020202020204" pitchFamily="34" charset="0"/>
              </a:rPr>
              <a:t>Observation</a:t>
            </a:r>
            <a:r>
              <a:rPr lang="zh-CN" altLang="en-US" sz="2400" u="sng" dirty="0">
                <a:latin typeface="Arial" panose="020B0604020202020204" pitchFamily="34" charset="0"/>
                <a:cs typeface="Arial" panose="020B0604020202020204" pitchFamily="34" charset="0"/>
              </a:rPr>
              <a:t> </a:t>
            </a:r>
            <a:r>
              <a:rPr lang="en-US" altLang="zh-CN" sz="2400" u="sng" dirty="0">
                <a:latin typeface="Arial" panose="020B0604020202020204" pitchFamily="34" charset="0"/>
                <a:cs typeface="Arial" panose="020B0604020202020204" pitchFamily="34" charset="0"/>
              </a:rPr>
              <a:t>#1</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Diverse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size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distribution,</a:t>
            </a:r>
            <a:r>
              <a:rPr lang="zh-CN" altLang="en-US" sz="2400" dirty="0">
                <a:latin typeface="Arial" panose="020B0604020202020204" pitchFamily="34" charset="0"/>
                <a:cs typeface="Arial" panose="020B0604020202020204" pitchFamily="34" charset="0"/>
              </a:rPr>
              <a:t> </a:t>
            </a:r>
            <a:r>
              <a:rPr lang="en-US" altLang="zh-CN" sz="2400" b="1" dirty="0">
                <a:latin typeface="Arial" panose="020B0604020202020204" pitchFamily="34" charset="0"/>
                <a:cs typeface="Arial" panose="020B0604020202020204" pitchFamily="34" charset="0"/>
              </a:rPr>
              <a:t>small</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objects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dominate</a:t>
            </a:r>
          </a:p>
          <a:p>
            <a:r>
              <a:rPr lang="en-US" altLang="zh-CN" sz="2400" u="sng" dirty="0">
                <a:latin typeface="Arial" panose="020B0604020202020204" pitchFamily="34" charset="0"/>
                <a:cs typeface="Arial" panose="020B0604020202020204" pitchFamily="34" charset="0"/>
              </a:rPr>
              <a:t>Observation</a:t>
            </a:r>
            <a:r>
              <a:rPr lang="zh-CN" altLang="en-US" sz="2400" u="sng" dirty="0">
                <a:latin typeface="Arial" panose="020B0604020202020204" pitchFamily="34" charset="0"/>
                <a:cs typeface="Arial" panose="020B0604020202020204" pitchFamily="34" charset="0"/>
              </a:rPr>
              <a:t> </a:t>
            </a:r>
            <a:r>
              <a:rPr lang="en-US" altLang="zh-CN" sz="2400" u="sng" dirty="0">
                <a:latin typeface="Arial" panose="020B0604020202020204" pitchFamily="34" charset="0"/>
                <a:cs typeface="Arial" panose="020B0604020202020204" pitchFamily="34" charset="0"/>
              </a:rPr>
              <a:t>#2</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Highly </a:t>
            </a:r>
            <a:r>
              <a:rPr lang="en-US" altLang="zh-CN" sz="2400" b="1" dirty="0">
                <a:latin typeface="Arial" panose="020B0604020202020204" pitchFamily="34" charset="0"/>
                <a:cs typeface="Arial" panose="020B0604020202020204" pitchFamily="34" charset="0"/>
              </a:rPr>
              <a:t>variable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request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rate</a:t>
            </a:r>
          </a:p>
        </p:txBody>
      </p:sp>
      <p:sp>
        <p:nvSpPr>
          <p:cNvPr id="4" name="灯片编号占位符 3">
            <a:extLst>
              <a:ext uri="{FF2B5EF4-FFF2-40B4-BE49-F238E27FC236}">
                <a16:creationId xmlns:a16="http://schemas.microsoft.com/office/drawing/2014/main" id="{EE152DDD-843E-2DBC-A23E-94F3344A0CC8}"/>
              </a:ext>
            </a:extLst>
          </p:cNvPr>
          <p:cNvSpPr>
            <a:spLocks noGrp="1"/>
          </p:cNvSpPr>
          <p:nvPr>
            <p:ph type="sldNum" sz="quarter" idx="12"/>
          </p:nvPr>
        </p:nvSpPr>
        <p:spPr/>
        <p:txBody>
          <a:bodyPr/>
          <a:lstStyle/>
          <a:p>
            <a:fld id="{5CB3BB4A-F123-3C47-9D85-09C7477F8767}" type="slidenum">
              <a:rPr kumimoji="1" lang="zh-CN" altLang="en-US" smtClean="0"/>
              <a:t>4</a:t>
            </a:fld>
            <a:endParaRPr kumimoji="1" lang="zh-CN" altLang="en-US"/>
          </a:p>
        </p:txBody>
      </p:sp>
      <p:sp>
        <p:nvSpPr>
          <p:cNvPr id="5" name="标题 1">
            <a:extLst>
              <a:ext uri="{FF2B5EF4-FFF2-40B4-BE49-F238E27FC236}">
                <a16:creationId xmlns:a16="http://schemas.microsoft.com/office/drawing/2014/main" id="{2FD86059-35CF-1CEF-16EB-EDFAC20F9A4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Characteristics</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of</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Object</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Storage</a:t>
            </a:r>
            <a:r>
              <a:rPr kumimoji="1" lang="en-US" altLang="zh-CN" sz="3200" baseline="30000" dirty="0">
                <a:latin typeface="Arial" panose="020B0604020202020204" pitchFamily="34" charset="0"/>
                <a:ea typeface="Microsoft YaHei" charset="-122"/>
                <a:cs typeface="Arial" panose="020B0604020202020204" pitchFamily="34" charset="0"/>
              </a:rPr>
              <a:t>[1]</a:t>
            </a:r>
            <a:endParaRPr kumimoji="1" lang="zh-CN" altLang="en-US" sz="3200" baseline="30000" dirty="0">
              <a:latin typeface="Arial" panose="020B0604020202020204" pitchFamily="34" charset="0"/>
              <a:ea typeface="Microsoft YaHei" charset="-122"/>
              <a:cs typeface="Arial" panose="020B0604020202020204" pitchFamily="34" charset="0"/>
            </a:endParaRPr>
          </a:p>
        </p:txBody>
      </p:sp>
      <p:pic>
        <p:nvPicPr>
          <p:cNvPr id="6" name="Picture 5">
            <a:extLst>
              <a:ext uri="{FF2B5EF4-FFF2-40B4-BE49-F238E27FC236}">
                <a16:creationId xmlns:a16="http://schemas.microsoft.com/office/drawing/2014/main" id="{D94EC0FA-3366-5BBB-9632-9CFCC0AD0ECA}"/>
              </a:ext>
            </a:extLst>
          </p:cNvPr>
          <p:cNvPicPr>
            <a:picLocks noChangeAspect="1"/>
          </p:cNvPicPr>
          <p:nvPr/>
        </p:nvPicPr>
        <p:blipFill>
          <a:blip r:embed="rId3"/>
          <a:stretch>
            <a:fillRect/>
          </a:stretch>
        </p:blipFill>
        <p:spPr>
          <a:xfrm>
            <a:off x="451710" y="3294063"/>
            <a:ext cx="5412792" cy="2882900"/>
          </a:xfrm>
          <a:prstGeom prst="rect">
            <a:avLst/>
          </a:prstGeom>
        </p:spPr>
      </p:pic>
      <p:pic>
        <p:nvPicPr>
          <p:cNvPr id="7" name="Picture 6">
            <a:extLst>
              <a:ext uri="{FF2B5EF4-FFF2-40B4-BE49-F238E27FC236}">
                <a16:creationId xmlns:a16="http://schemas.microsoft.com/office/drawing/2014/main" id="{4C1484DB-EF48-0270-7A07-59ED0126F6B3}"/>
              </a:ext>
            </a:extLst>
          </p:cNvPr>
          <p:cNvPicPr>
            <a:picLocks noChangeAspect="1"/>
          </p:cNvPicPr>
          <p:nvPr/>
        </p:nvPicPr>
        <p:blipFill>
          <a:blip r:embed="rId4"/>
          <a:stretch>
            <a:fillRect/>
          </a:stretch>
        </p:blipFill>
        <p:spPr>
          <a:xfrm>
            <a:off x="5601559" y="3190556"/>
            <a:ext cx="6112647" cy="2892916"/>
          </a:xfrm>
          <a:prstGeom prst="rect">
            <a:avLst/>
          </a:prstGeom>
        </p:spPr>
      </p:pic>
      <p:sp>
        <p:nvSpPr>
          <p:cNvPr id="2" name="TextBox 1">
            <a:extLst>
              <a:ext uri="{FF2B5EF4-FFF2-40B4-BE49-F238E27FC236}">
                <a16:creationId xmlns:a16="http://schemas.microsoft.com/office/drawing/2014/main" id="{7A61E214-DE7D-5BA2-E344-28316227A1D7}"/>
              </a:ext>
            </a:extLst>
          </p:cNvPr>
          <p:cNvSpPr txBox="1"/>
          <p:nvPr/>
        </p:nvSpPr>
        <p:spPr>
          <a:xfrm>
            <a:off x="3611328" y="6472176"/>
            <a:ext cx="4506348" cy="307777"/>
          </a:xfrm>
          <a:prstGeom prst="rect">
            <a:avLst/>
          </a:prstGeom>
          <a:noFill/>
        </p:spPr>
        <p:txBody>
          <a:bodyPr wrap="square">
            <a:spAutoFit/>
          </a:bodyPr>
          <a:lstStyle/>
          <a:p>
            <a:r>
              <a:rPr lang="en-US" altLang="zh-CN" sz="1400" dirty="0">
                <a:solidFill>
                  <a:schemeClr val="tx1">
                    <a:lumMod val="50000"/>
                    <a:lumOff val="50000"/>
                  </a:schemeClr>
                </a:solidFill>
                <a:latin typeface="Arial" panose="020B0604020202020204" pitchFamily="34" charset="0"/>
                <a:cs typeface="Arial" panose="020B0604020202020204" pitchFamily="34" charset="0"/>
              </a:rPr>
              <a:t>[1]</a:t>
            </a:r>
            <a:r>
              <a:rPr lang="zh-CN" altLang="en-US" sz="1400" i="0" dirty="0">
                <a:solidFill>
                  <a:schemeClr val="tx1">
                    <a:lumMod val="50000"/>
                    <a:lumOff val="50000"/>
                  </a:schemeClr>
                </a:solidFill>
                <a:effectLst/>
                <a:latin typeface="Arial" panose="020B0604020202020204" pitchFamily="34" charset="0"/>
                <a:cs typeface="Arial" panose="020B0604020202020204" pitchFamily="34" charset="0"/>
              </a:rPr>
              <a:t> </a:t>
            </a:r>
            <a:r>
              <a:rPr lang="en-US" altLang="zh-CN" sz="1400" i="0" dirty="0">
                <a:solidFill>
                  <a:schemeClr val="tx1">
                    <a:lumMod val="50000"/>
                    <a:lumOff val="50000"/>
                  </a:schemeClr>
                </a:solidFill>
                <a:effectLst/>
                <a:latin typeface="Arial" panose="020B0604020202020204" pitchFamily="34" charset="0"/>
                <a:cs typeface="Arial" panose="020B0604020202020204" pitchFamily="34" charset="0"/>
              </a:rPr>
              <a:t>[</a:t>
            </a:r>
            <a:r>
              <a:rPr lang="en-US" altLang="zh-CN" sz="1400" i="0" dirty="0" err="1">
                <a:solidFill>
                  <a:schemeClr val="tx1">
                    <a:lumMod val="50000"/>
                    <a:lumOff val="50000"/>
                  </a:schemeClr>
                </a:solidFill>
                <a:effectLst/>
                <a:latin typeface="Arial" panose="020B0604020202020204" pitchFamily="34" charset="0"/>
                <a:cs typeface="Arial" panose="020B0604020202020204" pitchFamily="34" charset="0"/>
              </a:rPr>
              <a:t>HotStorage</a:t>
            </a:r>
            <a:r>
              <a:rPr lang="zh-CN" altLang="en-US" sz="1400" i="0" dirty="0">
                <a:solidFill>
                  <a:schemeClr val="tx1">
                    <a:lumMod val="50000"/>
                    <a:lumOff val="50000"/>
                  </a:schemeClr>
                </a:solidFill>
                <a:effectLst/>
                <a:latin typeface="Arial" panose="020B0604020202020204" pitchFamily="34" charset="0"/>
                <a:cs typeface="Arial" panose="020B0604020202020204" pitchFamily="34" charset="0"/>
              </a:rPr>
              <a:t> </a:t>
            </a:r>
            <a:r>
              <a:rPr lang="en-US" altLang="zh-CN" sz="1400" dirty="0">
                <a:solidFill>
                  <a:schemeClr val="tx1">
                    <a:lumMod val="50000"/>
                    <a:lumOff val="50000"/>
                  </a:schemeClr>
                </a:solidFill>
                <a:latin typeface="Arial" panose="020B0604020202020204" pitchFamily="34" charset="0"/>
                <a:cs typeface="Arial" panose="020B0604020202020204" pitchFamily="34" charset="0"/>
              </a:rPr>
              <a:t>’20</a:t>
            </a:r>
            <a:r>
              <a:rPr lang="en-US" altLang="zh-CN" sz="1400" i="0" dirty="0">
                <a:solidFill>
                  <a:schemeClr val="tx1">
                    <a:lumMod val="50000"/>
                    <a:lumOff val="50000"/>
                  </a:schemeClr>
                </a:solidFill>
                <a:effectLst/>
                <a:latin typeface="Arial" panose="020B0604020202020204" pitchFamily="34" charset="0"/>
                <a:cs typeface="Arial" panose="020B0604020202020204" pitchFamily="34" charset="0"/>
              </a:rPr>
              <a:t>]</a:t>
            </a:r>
            <a:r>
              <a:rPr lang="zh-CN" altLang="en-US" sz="1400" i="0" dirty="0">
                <a:solidFill>
                  <a:schemeClr val="tx1">
                    <a:lumMod val="50000"/>
                    <a:lumOff val="50000"/>
                  </a:schemeClr>
                </a:solidFill>
                <a:effectLst/>
                <a:latin typeface="Arial" panose="020B0604020202020204" pitchFamily="34" charset="0"/>
                <a:cs typeface="Arial" panose="020B0604020202020204" pitchFamily="34" charset="0"/>
              </a:rPr>
              <a:t> </a:t>
            </a:r>
            <a:r>
              <a:rPr lang="en-US" sz="1400" dirty="0">
                <a:solidFill>
                  <a:schemeClr val="tx1">
                    <a:lumMod val="50000"/>
                    <a:lumOff val="50000"/>
                  </a:schemeClr>
                </a:solidFill>
                <a:latin typeface="Arial" panose="020B0604020202020204" pitchFamily="34" charset="0"/>
                <a:cs typeface="Arial" panose="020B0604020202020204" pitchFamily="34" charset="0"/>
              </a:rPr>
              <a:t>It's Time to Revisit LRU vs. FIFO</a:t>
            </a:r>
          </a:p>
        </p:txBody>
      </p:sp>
    </p:spTree>
    <p:extLst>
      <p:ext uri="{BB962C8B-B14F-4D97-AF65-F5344CB8AC3E}">
        <p14:creationId xmlns:p14="http://schemas.microsoft.com/office/powerpoint/2010/main" val="330268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9395F-2D29-94DB-A5E7-2B47C1C2E0F0}"/>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637CE02-C3DE-3F8E-2152-83B181D9AA11}"/>
              </a:ext>
            </a:extLst>
          </p:cNvPr>
          <p:cNvSpPr>
            <a:spLocks noGrp="1"/>
          </p:cNvSpPr>
          <p:nvPr>
            <p:ph type="sldNum" sz="quarter" idx="12"/>
          </p:nvPr>
        </p:nvSpPr>
        <p:spPr/>
        <p:txBody>
          <a:bodyPr/>
          <a:lstStyle/>
          <a:p>
            <a:fld id="{5CB3BB4A-F123-3C47-9D85-09C7477F8767}" type="slidenum">
              <a:rPr kumimoji="1" lang="zh-CN" altLang="en-US" smtClean="0"/>
              <a:t>5</a:t>
            </a:fld>
            <a:endParaRPr kumimoji="1" lang="zh-CN" altLang="en-US"/>
          </a:p>
        </p:txBody>
      </p:sp>
      <p:sp>
        <p:nvSpPr>
          <p:cNvPr id="5" name="标题 1">
            <a:extLst>
              <a:ext uri="{FF2B5EF4-FFF2-40B4-BE49-F238E27FC236}">
                <a16:creationId xmlns:a16="http://schemas.microsoft.com/office/drawing/2014/main" id="{BC5F9DAA-B4B8-55A1-7100-D091BB3ABE8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Why</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the</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VM-based</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Approach</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Fails</a:t>
            </a:r>
            <a:endParaRPr kumimoji="1" lang="zh-CN" altLang="en-US" sz="3200" dirty="0">
              <a:latin typeface="Arial" panose="020B0604020202020204" pitchFamily="34" charset="0"/>
              <a:ea typeface="Microsoft YaHei" charset="-122"/>
              <a:cs typeface="Arial" panose="020B0604020202020204" pitchFamily="34" charset="0"/>
            </a:endParaRPr>
          </a:p>
        </p:txBody>
      </p:sp>
      <p:pic>
        <p:nvPicPr>
          <p:cNvPr id="7" name="Picture 1">
            <a:extLst>
              <a:ext uri="{FF2B5EF4-FFF2-40B4-BE49-F238E27FC236}">
                <a16:creationId xmlns:a16="http://schemas.microsoft.com/office/drawing/2014/main" id="{667A1F5D-AB0D-48A6-921E-D8C3FE1F38C1}"/>
              </a:ext>
            </a:extLst>
          </p:cNvPr>
          <p:cNvPicPr>
            <a:picLocks noChangeAspect="1"/>
          </p:cNvPicPr>
          <p:nvPr/>
        </p:nvPicPr>
        <p:blipFill>
          <a:blip r:embed="rId3"/>
          <a:srcRect b="18903"/>
          <a:stretch>
            <a:fillRect/>
          </a:stretch>
        </p:blipFill>
        <p:spPr>
          <a:xfrm>
            <a:off x="1166066" y="2952982"/>
            <a:ext cx="3950464" cy="1443728"/>
          </a:xfrm>
          <a:prstGeom prst="rect">
            <a:avLst/>
          </a:prstGeom>
        </p:spPr>
      </p:pic>
      <p:pic>
        <p:nvPicPr>
          <p:cNvPr id="9" name="Picture 7">
            <a:extLst>
              <a:ext uri="{FF2B5EF4-FFF2-40B4-BE49-F238E27FC236}">
                <a16:creationId xmlns:a16="http://schemas.microsoft.com/office/drawing/2014/main" id="{9D9574F2-EBE7-4326-8208-0F72BF94C28B}"/>
              </a:ext>
            </a:extLst>
          </p:cNvPr>
          <p:cNvPicPr>
            <a:picLocks noChangeAspect="1"/>
          </p:cNvPicPr>
          <p:nvPr/>
        </p:nvPicPr>
        <p:blipFill>
          <a:blip r:embed="rId4"/>
          <a:srcRect b="12841"/>
          <a:stretch>
            <a:fillRect/>
          </a:stretch>
        </p:blipFill>
        <p:spPr>
          <a:xfrm>
            <a:off x="1294286" y="4490731"/>
            <a:ext cx="3694023" cy="1551652"/>
          </a:xfrm>
          <a:prstGeom prst="rect">
            <a:avLst/>
          </a:prstGeom>
        </p:spPr>
      </p:pic>
      <p:pic>
        <p:nvPicPr>
          <p:cNvPr id="10" name="图片 9">
            <a:extLst>
              <a:ext uri="{FF2B5EF4-FFF2-40B4-BE49-F238E27FC236}">
                <a16:creationId xmlns:a16="http://schemas.microsoft.com/office/drawing/2014/main" id="{6DBA7ED8-C82E-4434-A64E-E47220FDE6FA}"/>
              </a:ext>
            </a:extLst>
          </p:cNvPr>
          <p:cNvPicPr>
            <a:picLocks noChangeAspect="1"/>
          </p:cNvPicPr>
          <p:nvPr/>
        </p:nvPicPr>
        <p:blipFill>
          <a:blip r:embed="rId5"/>
          <a:stretch>
            <a:fillRect/>
          </a:stretch>
        </p:blipFill>
        <p:spPr>
          <a:xfrm>
            <a:off x="6731717" y="2952982"/>
            <a:ext cx="4165997" cy="3291345"/>
          </a:xfrm>
          <a:prstGeom prst="rect">
            <a:avLst/>
          </a:prstGeom>
        </p:spPr>
      </p:pic>
      <p:sp>
        <p:nvSpPr>
          <p:cNvPr id="8" name="文本框 54">
            <a:extLst>
              <a:ext uri="{FF2B5EF4-FFF2-40B4-BE49-F238E27FC236}">
                <a16:creationId xmlns:a16="http://schemas.microsoft.com/office/drawing/2014/main" id="{BAAEAACC-F0C6-C720-A20C-29A86D77F8B8}"/>
              </a:ext>
            </a:extLst>
          </p:cNvPr>
          <p:cNvSpPr txBox="1"/>
          <p:nvPr/>
        </p:nvSpPr>
        <p:spPr>
          <a:xfrm>
            <a:off x="270948" y="1863596"/>
            <a:ext cx="5829856" cy="769441"/>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One-time</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transfer</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of</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a</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10MB</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object</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VM-related</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overhead</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dominates</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time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and</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cost</a:t>
            </a:r>
            <a:endParaRPr kumimoji="1" lang="en-US" altLang="zh-CN" sz="2000" baseline="30000" dirty="0">
              <a:latin typeface="Arial" panose="020B0604020202020204" pitchFamily="34" charset="0"/>
              <a:cs typeface="Arial" panose="020B0604020202020204" pitchFamily="34" charset="0"/>
            </a:endParaRPr>
          </a:p>
        </p:txBody>
      </p:sp>
      <p:sp>
        <p:nvSpPr>
          <p:cNvPr id="11" name="文本框 54">
            <a:extLst>
              <a:ext uri="{FF2B5EF4-FFF2-40B4-BE49-F238E27FC236}">
                <a16:creationId xmlns:a16="http://schemas.microsoft.com/office/drawing/2014/main" id="{4E086577-665A-9802-3354-1AD282BECB97}"/>
              </a:ext>
            </a:extLst>
          </p:cNvPr>
          <p:cNvSpPr txBox="1"/>
          <p:nvPr/>
        </p:nvSpPr>
        <p:spPr>
          <a:xfrm>
            <a:off x="6160263" y="1863595"/>
            <a:ext cx="6023820" cy="769441"/>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Replaying</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a</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60-minute</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trace</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with</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2</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VMs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Cold</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starts</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and</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queuing</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delays</a:t>
            </a:r>
            <a:endParaRPr kumimoji="1" lang="en-US" altLang="zh-CN" sz="2000" baseline="300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2C7CD70-3CCE-0FC7-E5C4-559783AF10F2}"/>
              </a:ext>
            </a:extLst>
          </p:cNvPr>
          <p:cNvSpPr/>
          <p:nvPr/>
        </p:nvSpPr>
        <p:spPr>
          <a:xfrm>
            <a:off x="7303325" y="3277590"/>
            <a:ext cx="1674420" cy="36120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3" name="Rectangle 12">
            <a:extLst>
              <a:ext uri="{FF2B5EF4-FFF2-40B4-BE49-F238E27FC236}">
                <a16:creationId xmlns:a16="http://schemas.microsoft.com/office/drawing/2014/main" id="{079915E4-364A-14B7-82F6-6D379B9EAE97}"/>
              </a:ext>
            </a:extLst>
          </p:cNvPr>
          <p:cNvSpPr/>
          <p:nvPr/>
        </p:nvSpPr>
        <p:spPr>
          <a:xfrm>
            <a:off x="9100519" y="2952982"/>
            <a:ext cx="1278515" cy="847122"/>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4" name="TextBox 13">
            <a:extLst>
              <a:ext uri="{FF2B5EF4-FFF2-40B4-BE49-F238E27FC236}">
                <a16:creationId xmlns:a16="http://schemas.microsoft.com/office/drawing/2014/main" id="{D75CE43D-4785-5919-A086-37B377C176BB}"/>
              </a:ext>
            </a:extLst>
          </p:cNvPr>
          <p:cNvSpPr txBox="1"/>
          <p:nvPr/>
        </p:nvSpPr>
        <p:spPr>
          <a:xfrm>
            <a:off x="7485332" y="3674846"/>
            <a:ext cx="1390124" cy="369332"/>
          </a:xfrm>
          <a:prstGeom prst="rect">
            <a:avLst/>
          </a:prstGeom>
          <a:noFill/>
        </p:spPr>
        <p:txBody>
          <a:bodyPr wrap="none" rtlCol="0">
            <a:spAutoFit/>
          </a:bodyPr>
          <a:lstStyle/>
          <a:p>
            <a:r>
              <a:rPr lang="en-US" altLang="zh-CN" b="1" dirty="0">
                <a:solidFill>
                  <a:srgbClr val="FF0000"/>
                </a:solidFill>
                <a:latin typeface="Arial" panose="020B0604020202020204" pitchFamily="34" charset="0"/>
                <a:cs typeface="Arial" panose="020B0604020202020204" pitchFamily="34" charset="0"/>
              </a:rPr>
              <a:t>Cold</a:t>
            </a:r>
            <a:r>
              <a:rPr lang="zh-CN" altLang="en-US" b="1" dirty="0">
                <a:solidFill>
                  <a:srgbClr val="FF0000"/>
                </a:solidFill>
                <a:latin typeface="Arial" panose="020B0604020202020204" pitchFamily="34" charset="0"/>
                <a:cs typeface="Arial" panose="020B0604020202020204" pitchFamily="34" charset="0"/>
              </a:rPr>
              <a:t> </a:t>
            </a:r>
            <a:r>
              <a:rPr lang="en-US" altLang="zh-CN" b="1" dirty="0">
                <a:solidFill>
                  <a:srgbClr val="FF0000"/>
                </a:solidFill>
                <a:latin typeface="Arial" panose="020B0604020202020204" pitchFamily="34" charset="0"/>
                <a:cs typeface="Arial" panose="020B0604020202020204" pitchFamily="34" charset="0"/>
              </a:rPr>
              <a:t>starts</a:t>
            </a:r>
            <a:endParaRPr lang="en-CN" b="1" dirty="0">
              <a:solidFill>
                <a:srgbClr val="FF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9B0D909-0D2A-5AD0-13DB-74A5B78CFC51}"/>
              </a:ext>
            </a:extLst>
          </p:cNvPr>
          <p:cNvSpPr txBox="1"/>
          <p:nvPr/>
        </p:nvSpPr>
        <p:spPr>
          <a:xfrm>
            <a:off x="8892305" y="3750821"/>
            <a:ext cx="1864613" cy="369332"/>
          </a:xfrm>
          <a:prstGeom prst="rect">
            <a:avLst/>
          </a:prstGeom>
          <a:noFill/>
        </p:spPr>
        <p:txBody>
          <a:bodyPr wrap="none" rtlCol="0">
            <a:spAutoFit/>
          </a:bodyPr>
          <a:lstStyle/>
          <a:p>
            <a:r>
              <a:rPr lang="en-US" altLang="zh-CN" b="1" dirty="0">
                <a:solidFill>
                  <a:srgbClr val="0070C0"/>
                </a:solidFill>
                <a:latin typeface="Arial" panose="020B0604020202020204" pitchFamily="34" charset="0"/>
                <a:cs typeface="Arial" panose="020B0604020202020204" pitchFamily="34" charset="0"/>
              </a:rPr>
              <a:t>Growing</a:t>
            </a:r>
            <a:r>
              <a:rPr lang="zh-CN" altLang="en-US" b="1" dirty="0">
                <a:solidFill>
                  <a:srgbClr val="0070C0"/>
                </a:solidFill>
                <a:latin typeface="Arial" panose="020B0604020202020204" pitchFamily="34" charset="0"/>
                <a:cs typeface="Arial" panose="020B0604020202020204" pitchFamily="34" charset="0"/>
              </a:rPr>
              <a:t> </a:t>
            </a:r>
            <a:r>
              <a:rPr lang="en-US" altLang="zh-CN" b="1" dirty="0">
                <a:solidFill>
                  <a:srgbClr val="0070C0"/>
                </a:solidFill>
                <a:latin typeface="Arial" panose="020B0604020202020204" pitchFamily="34" charset="0"/>
                <a:cs typeface="Arial" panose="020B0604020202020204" pitchFamily="34" charset="0"/>
              </a:rPr>
              <a:t>queue</a:t>
            </a:r>
            <a:endParaRPr lang="en-CN" b="1" dirty="0">
              <a:solidFill>
                <a:srgbClr val="0070C0"/>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42945C71-58CC-881A-B391-327D448FE757}"/>
              </a:ext>
            </a:extLst>
          </p:cNvPr>
          <p:cNvSpPr/>
          <p:nvPr/>
        </p:nvSpPr>
        <p:spPr>
          <a:xfrm>
            <a:off x="2056531" y="6283004"/>
            <a:ext cx="8078938" cy="477148"/>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Arial" panose="020B0604020202020204" pitchFamily="34" charset="0"/>
                <a:cs typeface="Arial" panose="020B0604020202020204" pitchFamily="34" charset="0"/>
              </a:rPr>
              <a:t>VM-based</a:t>
            </a:r>
            <a:r>
              <a:rPr lang="zh-CN" altLang="en-US" b="1" dirty="0">
                <a:solidFill>
                  <a:schemeClr val="tx1"/>
                </a:solidFill>
                <a:latin typeface="Arial" panose="020B0604020202020204" pitchFamily="34" charset="0"/>
                <a:cs typeface="Arial" panose="020B0604020202020204" pitchFamily="34" charset="0"/>
              </a:rPr>
              <a:t> </a:t>
            </a:r>
            <a:r>
              <a:rPr lang="en-US" altLang="zh-CN" b="1" dirty="0">
                <a:solidFill>
                  <a:schemeClr val="tx1"/>
                </a:solidFill>
                <a:latin typeface="Arial" panose="020B0604020202020204" pitchFamily="34" charset="0"/>
                <a:cs typeface="Arial" panose="020B0604020202020204" pitchFamily="34" charset="0"/>
              </a:rPr>
              <a:t>solutions</a:t>
            </a:r>
            <a:r>
              <a:rPr lang="zh-CN" altLang="en-US" b="1" dirty="0">
                <a:solidFill>
                  <a:schemeClr val="tx1"/>
                </a:solidFill>
                <a:latin typeface="Arial" panose="020B0604020202020204" pitchFamily="34" charset="0"/>
                <a:cs typeface="Arial" panose="020B0604020202020204" pitchFamily="34" charset="0"/>
              </a:rPr>
              <a:t> </a:t>
            </a:r>
            <a:r>
              <a:rPr lang="en-US" altLang="zh-CN" b="1" dirty="0">
                <a:solidFill>
                  <a:schemeClr val="tx1"/>
                </a:solidFill>
                <a:latin typeface="Arial" panose="020B0604020202020204" pitchFamily="34" charset="0"/>
                <a:cs typeface="Arial" panose="020B0604020202020204" pitchFamily="34" charset="0"/>
              </a:rPr>
              <a:t>are</a:t>
            </a:r>
            <a:r>
              <a:rPr lang="zh-CN" altLang="en-US" b="1" dirty="0">
                <a:solidFill>
                  <a:schemeClr val="tx1"/>
                </a:solidFill>
                <a:latin typeface="Arial" panose="020B0604020202020204" pitchFamily="34" charset="0"/>
                <a:cs typeface="Arial" panose="020B0604020202020204" pitchFamily="34" charset="0"/>
              </a:rPr>
              <a:t> </a:t>
            </a:r>
            <a:r>
              <a:rPr lang="en-US" altLang="zh-CN" b="1" dirty="0">
                <a:solidFill>
                  <a:schemeClr val="tx1"/>
                </a:solidFill>
                <a:latin typeface="Arial" panose="020B0604020202020204" pitchFamily="34" charset="0"/>
                <a:cs typeface="Arial" panose="020B0604020202020204" pitchFamily="34" charset="0"/>
              </a:rPr>
              <a:t>ill-suited</a:t>
            </a:r>
            <a:r>
              <a:rPr lang="zh-CN" altLang="en-US" b="1" dirty="0">
                <a:solidFill>
                  <a:schemeClr val="tx1"/>
                </a:solidFill>
                <a:latin typeface="Arial" panose="020B0604020202020204" pitchFamily="34" charset="0"/>
                <a:cs typeface="Arial" panose="020B0604020202020204" pitchFamily="34" charset="0"/>
              </a:rPr>
              <a:t> </a:t>
            </a:r>
            <a:r>
              <a:rPr lang="en-US" altLang="zh-CN" b="1" dirty="0">
                <a:solidFill>
                  <a:schemeClr val="tx1"/>
                </a:solidFill>
                <a:latin typeface="Arial" panose="020B0604020202020204" pitchFamily="34" charset="0"/>
                <a:cs typeface="Arial" panose="020B0604020202020204" pitchFamily="34" charset="0"/>
              </a:rPr>
              <a:t>for</a:t>
            </a:r>
            <a:r>
              <a:rPr lang="zh-CN" altLang="en-US" b="1" dirty="0">
                <a:solidFill>
                  <a:schemeClr val="tx1"/>
                </a:solidFill>
                <a:latin typeface="Arial" panose="020B0604020202020204" pitchFamily="34" charset="0"/>
                <a:cs typeface="Arial" panose="020B0604020202020204" pitchFamily="34" charset="0"/>
              </a:rPr>
              <a:t> </a:t>
            </a:r>
            <a:r>
              <a:rPr lang="en-US" altLang="zh-CN" b="1" dirty="0">
                <a:solidFill>
                  <a:schemeClr val="tx1"/>
                </a:solidFill>
                <a:latin typeface="Arial" panose="020B0604020202020204" pitchFamily="34" charset="0"/>
                <a:cs typeface="Arial" panose="020B0604020202020204" pitchFamily="34" charset="0"/>
              </a:rPr>
              <a:t>bursty</a:t>
            </a:r>
            <a:r>
              <a:rPr lang="zh-CN" altLang="en-US" b="1" dirty="0">
                <a:solidFill>
                  <a:schemeClr val="tx1"/>
                </a:solidFill>
                <a:latin typeface="Arial" panose="020B0604020202020204" pitchFamily="34" charset="0"/>
                <a:cs typeface="Arial" panose="020B0604020202020204" pitchFamily="34" charset="0"/>
              </a:rPr>
              <a:t> </a:t>
            </a:r>
            <a:r>
              <a:rPr lang="en-US" altLang="zh-CN" b="1" dirty="0">
                <a:solidFill>
                  <a:schemeClr val="tx1"/>
                </a:solidFill>
                <a:latin typeface="Arial" panose="020B0604020202020204" pitchFamily="34" charset="0"/>
                <a:cs typeface="Arial" panose="020B0604020202020204" pitchFamily="34" charset="0"/>
              </a:rPr>
              <a:t>workloads</a:t>
            </a:r>
            <a:r>
              <a:rPr lang="zh-CN" altLang="en-US" b="1" dirty="0">
                <a:solidFill>
                  <a:schemeClr val="tx1"/>
                </a:solidFill>
                <a:latin typeface="Arial" panose="020B0604020202020204" pitchFamily="34" charset="0"/>
                <a:cs typeface="Arial" panose="020B0604020202020204" pitchFamily="34" charset="0"/>
              </a:rPr>
              <a:t> </a:t>
            </a:r>
            <a:r>
              <a:rPr lang="en-US" altLang="zh-CN" b="1" dirty="0">
                <a:solidFill>
                  <a:schemeClr val="tx1"/>
                </a:solidFill>
                <a:latin typeface="Arial" panose="020B0604020202020204" pitchFamily="34" charset="0"/>
                <a:cs typeface="Arial" panose="020B0604020202020204" pitchFamily="34" charset="0"/>
              </a:rPr>
              <a:t>and</a:t>
            </a:r>
            <a:r>
              <a:rPr lang="zh-CN" altLang="en-US" b="1" dirty="0">
                <a:solidFill>
                  <a:schemeClr val="tx1"/>
                </a:solidFill>
                <a:latin typeface="Arial" panose="020B0604020202020204" pitchFamily="34" charset="0"/>
                <a:cs typeface="Arial" panose="020B0604020202020204" pitchFamily="34" charset="0"/>
              </a:rPr>
              <a:t> </a:t>
            </a:r>
            <a:r>
              <a:rPr lang="en-US" altLang="zh-CN" b="1" dirty="0">
                <a:solidFill>
                  <a:schemeClr val="tx1"/>
                </a:solidFill>
                <a:latin typeface="Arial" panose="020B0604020202020204" pitchFamily="34" charset="0"/>
                <a:cs typeface="Arial" panose="020B0604020202020204" pitchFamily="34" charset="0"/>
              </a:rPr>
              <a:t>tiny</a:t>
            </a:r>
            <a:r>
              <a:rPr lang="zh-CN" altLang="en-US" b="1" dirty="0">
                <a:solidFill>
                  <a:schemeClr val="tx1"/>
                </a:solidFill>
                <a:latin typeface="Arial" panose="020B0604020202020204" pitchFamily="34" charset="0"/>
                <a:cs typeface="Arial" panose="020B0604020202020204" pitchFamily="34" charset="0"/>
              </a:rPr>
              <a:t> </a:t>
            </a:r>
            <a:r>
              <a:rPr lang="en-US" altLang="zh-CN" b="1" dirty="0">
                <a:solidFill>
                  <a:schemeClr val="tx1"/>
                </a:solidFill>
                <a:latin typeface="Arial" panose="020B0604020202020204" pitchFamily="34" charset="0"/>
                <a:cs typeface="Arial" panose="020B0604020202020204" pitchFamily="34" charset="0"/>
              </a:rPr>
              <a:t>objects</a:t>
            </a:r>
            <a:endParaRPr lang="en-CN" b="1" dirty="0">
              <a:solidFill>
                <a:schemeClr val="tx1"/>
              </a:solidFill>
              <a:latin typeface="Arial" panose="020B0604020202020204" pitchFamily="34" charset="0"/>
              <a:cs typeface="Arial" panose="020B0604020202020204" pitchFamily="34" charset="0"/>
            </a:endParaRPr>
          </a:p>
        </p:txBody>
      </p:sp>
      <p:sp>
        <p:nvSpPr>
          <p:cNvPr id="24" name="Down Arrow 23">
            <a:extLst>
              <a:ext uri="{FF2B5EF4-FFF2-40B4-BE49-F238E27FC236}">
                <a16:creationId xmlns:a16="http://schemas.microsoft.com/office/drawing/2014/main" id="{07E2D39D-914E-F794-C9A4-C18B75697A03}"/>
              </a:ext>
            </a:extLst>
          </p:cNvPr>
          <p:cNvSpPr/>
          <p:nvPr/>
        </p:nvSpPr>
        <p:spPr>
          <a:xfrm rot="1895503">
            <a:off x="2648197" y="3182587"/>
            <a:ext cx="201881" cy="568234"/>
          </a:xfrm>
          <a:prstGeom prst="downArrow">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5" name="Down Arrow 24">
            <a:extLst>
              <a:ext uri="{FF2B5EF4-FFF2-40B4-BE49-F238E27FC236}">
                <a16:creationId xmlns:a16="http://schemas.microsoft.com/office/drawing/2014/main" id="{3392B433-F152-CFB0-E861-0F1D32081C06}"/>
              </a:ext>
            </a:extLst>
          </p:cNvPr>
          <p:cNvSpPr/>
          <p:nvPr/>
        </p:nvSpPr>
        <p:spPr>
          <a:xfrm rot="1895503">
            <a:off x="2190411" y="4151270"/>
            <a:ext cx="201881" cy="568234"/>
          </a:xfrm>
          <a:prstGeom prst="downArrow">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173465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p:bldP spid="15"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598BD-47BA-16ED-C34A-9398C4EE8957}"/>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110814E-5BB7-9280-028A-24EDF7346F92}"/>
              </a:ext>
            </a:extLst>
          </p:cNvPr>
          <p:cNvSpPr>
            <a:spLocks noGrp="1"/>
          </p:cNvSpPr>
          <p:nvPr>
            <p:ph type="sldNum" sz="quarter" idx="12"/>
          </p:nvPr>
        </p:nvSpPr>
        <p:spPr/>
        <p:txBody>
          <a:bodyPr/>
          <a:lstStyle/>
          <a:p>
            <a:fld id="{5CB3BB4A-F123-3C47-9D85-09C7477F8767}" type="slidenum">
              <a:rPr kumimoji="1" lang="zh-CN" altLang="en-US" smtClean="0"/>
              <a:t>6</a:t>
            </a:fld>
            <a:endParaRPr kumimoji="1" lang="zh-CN" altLang="en-US"/>
          </a:p>
        </p:txBody>
      </p:sp>
      <p:sp>
        <p:nvSpPr>
          <p:cNvPr id="5" name="标题 1">
            <a:extLst>
              <a:ext uri="{FF2B5EF4-FFF2-40B4-BE49-F238E27FC236}">
                <a16:creationId xmlns:a16="http://schemas.microsoft.com/office/drawing/2014/main" id="{58E91485-742B-A387-49B3-8D14AA90DBA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From</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VM</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to</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Serverless</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Computing</a:t>
            </a:r>
            <a:endParaRPr kumimoji="1" lang="zh-CN" altLang="en-US" sz="3200" dirty="0">
              <a:latin typeface="Arial" panose="020B0604020202020204" pitchFamily="34" charset="0"/>
              <a:ea typeface="Microsoft YaHei" charset="-122"/>
              <a:cs typeface="Arial" panose="020B0604020202020204" pitchFamily="34" charset="0"/>
            </a:endParaRPr>
          </a:p>
        </p:txBody>
      </p:sp>
      <p:pic>
        <p:nvPicPr>
          <p:cNvPr id="6" name="Picture 5">
            <a:extLst>
              <a:ext uri="{FF2B5EF4-FFF2-40B4-BE49-F238E27FC236}">
                <a16:creationId xmlns:a16="http://schemas.microsoft.com/office/drawing/2014/main" id="{8F12BCF1-819B-9868-3E9F-3634B9C7878C}"/>
              </a:ext>
            </a:extLst>
          </p:cNvPr>
          <p:cNvPicPr>
            <a:picLocks noChangeAspect="1"/>
          </p:cNvPicPr>
          <p:nvPr/>
        </p:nvPicPr>
        <p:blipFill>
          <a:blip r:embed="rId3"/>
          <a:stretch>
            <a:fillRect/>
          </a:stretch>
        </p:blipFill>
        <p:spPr>
          <a:xfrm>
            <a:off x="6833022" y="2036340"/>
            <a:ext cx="5046023" cy="1351993"/>
          </a:xfrm>
          <a:prstGeom prst="rect">
            <a:avLst/>
          </a:prstGeom>
        </p:spPr>
      </p:pic>
      <p:pic>
        <p:nvPicPr>
          <p:cNvPr id="6146" name="Picture 2" descr="Introduction to Amazon Elastic Compute Cloud (EC2) | by Meriem Terki |  Medium">
            <a:extLst>
              <a:ext uri="{FF2B5EF4-FFF2-40B4-BE49-F238E27FC236}">
                <a16:creationId xmlns:a16="http://schemas.microsoft.com/office/drawing/2014/main" id="{F1B9AF31-589D-910C-2D30-F7F94E4B50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218" y="2036340"/>
            <a:ext cx="2319367" cy="14864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oogle Compute Engine - Cloudkul">
            <a:extLst>
              <a:ext uri="{FF2B5EF4-FFF2-40B4-BE49-F238E27FC236}">
                <a16:creationId xmlns:a16="http://schemas.microsoft.com/office/drawing/2014/main" id="{0922DB1D-FC7E-CDC5-C1D0-644AA21A3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917" y="2267008"/>
            <a:ext cx="1880328" cy="102514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zure Virtual Machines - NashTech Blog">
            <a:extLst>
              <a:ext uri="{FF2B5EF4-FFF2-40B4-BE49-F238E27FC236}">
                <a16:creationId xmlns:a16="http://schemas.microsoft.com/office/drawing/2014/main" id="{F13D6BB2-B376-5988-29BC-1B4807A520C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794" r="3523"/>
          <a:stretch>
            <a:fillRect/>
          </a:stretch>
        </p:blipFill>
        <p:spPr bwMode="auto">
          <a:xfrm>
            <a:off x="1960338" y="2267008"/>
            <a:ext cx="880810" cy="1025143"/>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Back with solid fill">
            <a:extLst>
              <a:ext uri="{FF2B5EF4-FFF2-40B4-BE49-F238E27FC236}">
                <a16:creationId xmlns:a16="http://schemas.microsoft.com/office/drawing/2014/main" id="{41F9E4DB-2A42-D6FF-5361-BC564B9EBD7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566433" y="2236144"/>
            <a:ext cx="914400" cy="914400"/>
          </a:xfrm>
          <a:prstGeom prst="rect">
            <a:avLst/>
          </a:prstGeom>
        </p:spPr>
      </p:pic>
      <p:sp>
        <p:nvSpPr>
          <p:cNvPr id="12" name="TextBox 11">
            <a:extLst>
              <a:ext uri="{FF2B5EF4-FFF2-40B4-BE49-F238E27FC236}">
                <a16:creationId xmlns:a16="http://schemas.microsoft.com/office/drawing/2014/main" id="{C2B00899-EF87-27BB-4273-79EFB4B3A755}"/>
              </a:ext>
            </a:extLst>
          </p:cNvPr>
          <p:cNvSpPr txBox="1"/>
          <p:nvPr/>
        </p:nvSpPr>
        <p:spPr>
          <a:xfrm>
            <a:off x="1083500" y="3637635"/>
            <a:ext cx="3198312" cy="46166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VM</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Creation:</a:t>
            </a:r>
            <a:r>
              <a:rPr lang="zh-CN" altLang="en-US" sz="2400" dirty="0">
                <a:latin typeface="Arial" panose="020B0604020202020204" pitchFamily="34" charset="0"/>
                <a:cs typeface="Arial" panose="020B0604020202020204" pitchFamily="34" charset="0"/>
              </a:rPr>
              <a:t> </a:t>
            </a:r>
            <a:r>
              <a:rPr lang="en-US" altLang="zh-CN" sz="2400" b="1" dirty="0">
                <a:latin typeface="Arial" panose="020B0604020202020204" pitchFamily="34" charset="0"/>
                <a:cs typeface="Arial" panose="020B0604020202020204" pitchFamily="34" charset="0"/>
              </a:rPr>
              <a:t>30-120s</a:t>
            </a:r>
            <a:endParaRPr lang="en-CN" sz="2400" b="1" baseline="30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CAB9857-4621-B53D-1613-0CA13A35DC91}"/>
              </a:ext>
            </a:extLst>
          </p:cNvPr>
          <p:cNvSpPr txBox="1"/>
          <p:nvPr/>
        </p:nvSpPr>
        <p:spPr>
          <a:xfrm>
            <a:off x="7449703" y="3637635"/>
            <a:ext cx="3547766" cy="461665"/>
          </a:xfrm>
          <a:prstGeom prst="rect">
            <a:avLst/>
          </a:prstGeom>
          <a:noFill/>
        </p:spPr>
        <p:txBody>
          <a:bodyPr wrap="none" rtlCol="0">
            <a:spAutoFit/>
          </a:bodyPr>
          <a:lstStyle/>
          <a:p>
            <a:pPr algn="ctr"/>
            <a:r>
              <a:rPr lang="en-US" altLang="zh-CN" sz="2400" dirty="0">
                <a:latin typeface="Arial" panose="020B0604020202020204" pitchFamily="34" charset="0"/>
                <a:cs typeface="Arial" panose="020B0604020202020204" pitchFamily="34" charset="0"/>
              </a:rPr>
              <a:t>Function</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Invocation:</a:t>
            </a:r>
            <a:r>
              <a:rPr lang="zh-CN" altLang="en-US" sz="2400" dirty="0">
                <a:latin typeface="Arial" panose="020B0604020202020204" pitchFamily="34" charset="0"/>
                <a:cs typeface="Arial" panose="020B0604020202020204" pitchFamily="34" charset="0"/>
              </a:rPr>
              <a:t> </a:t>
            </a:r>
            <a:r>
              <a:rPr lang="en-US" altLang="zh-CN" sz="2400" b="1" dirty="0">
                <a:latin typeface="Arial" panose="020B0604020202020204" pitchFamily="34" charset="0"/>
                <a:cs typeface="Arial" panose="020B0604020202020204" pitchFamily="34" charset="0"/>
              </a:rPr>
              <a:t>&lt;1s</a:t>
            </a:r>
          </a:p>
        </p:txBody>
      </p:sp>
      <p:sp>
        <p:nvSpPr>
          <p:cNvPr id="17" name="Rounded Rectangle 16">
            <a:extLst>
              <a:ext uri="{FF2B5EF4-FFF2-40B4-BE49-F238E27FC236}">
                <a16:creationId xmlns:a16="http://schemas.microsoft.com/office/drawing/2014/main" id="{52FC4CC8-9A78-2ACD-EBFE-E1B0448D2DB2}"/>
              </a:ext>
            </a:extLst>
          </p:cNvPr>
          <p:cNvSpPr/>
          <p:nvPr/>
        </p:nvSpPr>
        <p:spPr>
          <a:xfrm>
            <a:off x="972275" y="4831399"/>
            <a:ext cx="9540928" cy="787251"/>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Arial" panose="020B0604020202020204" pitchFamily="34" charset="0"/>
                <a:cs typeface="Arial" panose="020B0604020202020204" pitchFamily="34" charset="0"/>
              </a:rPr>
              <a:t>But</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are</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serverless</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functions</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capable</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of</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transferring</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objects</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across</a:t>
            </a:r>
            <a:r>
              <a:rPr lang="zh-CN" altLang="en-US" sz="2000" b="1" dirty="0">
                <a:solidFill>
                  <a:schemeClr val="tx1"/>
                </a:solidFill>
                <a:latin typeface="Arial" panose="020B0604020202020204" pitchFamily="34" charset="0"/>
                <a:cs typeface="Arial" panose="020B0604020202020204" pitchFamily="34" charset="0"/>
              </a:rPr>
              <a:t> </a:t>
            </a:r>
            <a:r>
              <a:rPr lang="en-US" altLang="zh-CN" sz="2000" b="1" dirty="0">
                <a:solidFill>
                  <a:schemeClr val="tx1"/>
                </a:solidFill>
                <a:latin typeface="Arial" panose="020B0604020202020204" pitchFamily="34" charset="0"/>
                <a:cs typeface="Arial" panose="020B0604020202020204" pitchFamily="34" charset="0"/>
              </a:rPr>
              <a:t>clouds?</a:t>
            </a:r>
            <a:endParaRPr lang="en-CN" sz="2000" b="1" dirty="0">
              <a:solidFill>
                <a:schemeClr val="tx1"/>
              </a:solidFill>
              <a:latin typeface="Arial" panose="020B0604020202020204" pitchFamily="34" charset="0"/>
              <a:cs typeface="Arial" panose="020B0604020202020204" pitchFamily="34" charset="0"/>
            </a:endParaRPr>
          </a:p>
        </p:txBody>
      </p:sp>
      <p:pic>
        <p:nvPicPr>
          <p:cNvPr id="18" name="Picture 179">
            <a:extLst>
              <a:ext uri="{FF2B5EF4-FFF2-40B4-BE49-F238E27FC236}">
                <a16:creationId xmlns:a16="http://schemas.microsoft.com/office/drawing/2014/main" id="{D9939BB0-B7B6-269D-AB04-8591DDBF8F4A}"/>
              </a:ext>
            </a:extLst>
          </p:cNvPr>
          <p:cNvPicPr>
            <a:picLocks noChangeAspect="1"/>
          </p:cNvPicPr>
          <p:nvPr/>
        </p:nvPicPr>
        <p:blipFill>
          <a:blip r:embed="rId8"/>
          <a:stretch>
            <a:fillRect/>
          </a:stretch>
        </p:blipFill>
        <p:spPr>
          <a:xfrm>
            <a:off x="10656874" y="4907524"/>
            <a:ext cx="635000" cy="635000"/>
          </a:xfrm>
          <a:prstGeom prst="rect">
            <a:avLst/>
          </a:prstGeom>
        </p:spPr>
      </p:pic>
    </p:spTree>
    <p:extLst>
      <p:ext uri="{BB962C8B-B14F-4D97-AF65-F5344CB8AC3E}">
        <p14:creationId xmlns:p14="http://schemas.microsoft.com/office/powerpoint/2010/main" val="235812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735C3-208F-53EA-4289-4EC4827BD6AF}"/>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EA76DBD-F7BE-2906-7879-D515AB638F5A}"/>
              </a:ext>
            </a:extLst>
          </p:cNvPr>
          <p:cNvSpPr>
            <a:spLocks noGrp="1"/>
          </p:cNvSpPr>
          <p:nvPr>
            <p:ph type="sldNum" sz="quarter" idx="12"/>
          </p:nvPr>
        </p:nvSpPr>
        <p:spPr/>
        <p:txBody>
          <a:bodyPr/>
          <a:lstStyle/>
          <a:p>
            <a:fld id="{5CB3BB4A-F123-3C47-9D85-09C7477F8767}" type="slidenum">
              <a:rPr kumimoji="1" lang="zh-CN" altLang="en-US" smtClean="0"/>
              <a:t>7</a:t>
            </a:fld>
            <a:endParaRPr kumimoji="1" lang="zh-CN" altLang="en-US"/>
          </a:p>
        </p:txBody>
      </p:sp>
      <p:sp>
        <p:nvSpPr>
          <p:cNvPr id="5" name="标题 1">
            <a:extLst>
              <a:ext uri="{FF2B5EF4-FFF2-40B4-BE49-F238E27FC236}">
                <a16:creationId xmlns:a16="http://schemas.microsoft.com/office/drawing/2014/main" id="{826EF212-C3DA-416D-9AFA-F726A58ADE1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The</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Light</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Side:</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Average</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Performance</a:t>
            </a:r>
            <a:endParaRPr kumimoji="1" lang="zh-CN" altLang="en-US" sz="3200" dirty="0">
              <a:latin typeface="Arial" panose="020B0604020202020204" pitchFamily="34" charset="0"/>
              <a:ea typeface="Microsoft YaHei" charset="-122"/>
              <a:cs typeface="Arial" panose="020B0604020202020204" pitchFamily="34" charset="0"/>
            </a:endParaRPr>
          </a:p>
        </p:txBody>
      </p:sp>
      <p:pic>
        <p:nvPicPr>
          <p:cNvPr id="10" name="图片 9">
            <a:extLst>
              <a:ext uri="{FF2B5EF4-FFF2-40B4-BE49-F238E27FC236}">
                <a16:creationId xmlns:a16="http://schemas.microsoft.com/office/drawing/2014/main" id="{DA0A6011-D788-2FDB-03A2-689BCDB22B65}"/>
              </a:ext>
            </a:extLst>
          </p:cNvPr>
          <p:cNvPicPr>
            <a:picLocks noChangeAspect="1"/>
          </p:cNvPicPr>
          <p:nvPr/>
        </p:nvPicPr>
        <p:blipFill>
          <a:blip r:embed="rId3"/>
          <a:stretch>
            <a:fillRect/>
          </a:stretch>
        </p:blipFill>
        <p:spPr>
          <a:xfrm>
            <a:off x="732430" y="2814577"/>
            <a:ext cx="8892376" cy="1829596"/>
          </a:xfrm>
          <a:prstGeom prst="rect">
            <a:avLst/>
          </a:prstGeom>
        </p:spPr>
      </p:pic>
      <p:pic>
        <p:nvPicPr>
          <p:cNvPr id="11" name="图片 10">
            <a:extLst>
              <a:ext uri="{FF2B5EF4-FFF2-40B4-BE49-F238E27FC236}">
                <a16:creationId xmlns:a16="http://schemas.microsoft.com/office/drawing/2014/main" id="{88973810-7C76-9282-D466-9F20571BD06E}"/>
              </a:ext>
            </a:extLst>
          </p:cNvPr>
          <p:cNvPicPr>
            <a:picLocks noChangeAspect="1"/>
          </p:cNvPicPr>
          <p:nvPr/>
        </p:nvPicPr>
        <p:blipFill>
          <a:blip r:embed="rId4"/>
          <a:stretch>
            <a:fillRect/>
          </a:stretch>
        </p:blipFill>
        <p:spPr>
          <a:xfrm>
            <a:off x="2754248" y="4644173"/>
            <a:ext cx="4263262" cy="2077302"/>
          </a:xfrm>
          <a:prstGeom prst="rect">
            <a:avLst/>
          </a:prstGeom>
        </p:spPr>
      </p:pic>
      <p:sp>
        <p:nvSpPr>
          <p:cNvPr id="6" name="内容占位符 2">
            <a:extLst>
              <a:ext uri="{FF2B5EF4-FFF2-40B4-BE49-F238E27FC236}">
                <a16:creationId xmlns:a16="http://schemas.microsoft.com/office/drawing/2014/main" id="{2F8835E1-2EA5-4C80-55E2-1314F201727D}"/>
              </a:ext>
            </a:extLst>
          </p:cNvPr>
          <p:cNvSpPr>
            <a:spLocks noGrp="1"/>
          </p:cNvSpPr>
          <p:nvPr>
            <p:ph idx="1"/>
          </p:nvPr>
        </p:nvSpPr>
        <p:spPr>
          <a:xfrm>
            <a:off x="489054" y="1825625"/>
            <a:ext cx="11213892" cy="4351338"/>
          </a:xfrm>
        </p:spPr>
        <p:txBody>
          <a:bodyPr vert="horz" lIns="91440" tIns="45720" rIns="91440" bIns="45720" rtlCol="0">
            <a:normAutofit/>
          </a:bodyPr>
          <a:lstStyle/>
          <a:p>
            <a:r>
              <a:rPr lang="en-US" altLang="zh-CN" sz="2400" u="sng" dirty="0">
                <a:latin typeface="Arial" panose="020B0604020202020204" pitchFamily="34" charset="0"/>
                <a:cs typeface="Arial" panose="020B0604020202020204" pitchFamily="34" charset="0"/>
              </a:rPr>
              <a:t>Question</a:t>
            </a:r>
            <a:r>
              <a:rPr lang="zh-CN" altLang="en-US" sz="2400" u="sng" dirty="0">
                <a:latin typeface="Arial" panose="020B0604020202020204" pitchFamily="34" charset="0"/>
                <a:cs typeface="Arial" panose="020B0604020202020204" pitchFamily="34" charset="0"/>
              </a:rPr>
              <a:t> </a:t>
            </a:r>
            <a:r>
              <a:rPr lang="en-US" altLang="zh-CN" sz="2400" u="sng" dirty="0">
                <a:latin typeface="Arial" panose="020B0604020202020204" pitchFamily="34" charset="0"/>
                <a:cs typeface="Arial" panose="020B0604020202020204" pitchFamily="34" charset="0"/>
              </a:rPr>
              <a:t>#1</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Does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a</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single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function</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instance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provide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enough</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bandwidth?</a:t>
            </a:r>
          </a:p>
          <a:p>
            <a:r>
              <a:rPr lang="en-US" altLang="zh-CN" sz="2400" u="sng" dirty="0">
                <a:latin typeface="Arial" panose="020B0604020202020204" pitchFamily="34" charset="0"/>
                <a:cs typeface="Arial" panose="020B0604020202020204" pitchFamily="34" charset="0"/>
              </a:rPr>
              <a:t>Question</a:t>
            </a:r>
            <a:r>
              <a:rPr lang="zh-CN" altLang="en-US" sz="2400" u="sng" dirty="0">
                <a:latin typeface="Arial" panose="020B0604020202020204" pitchFamily="34" charset="0"/>
                <a:cs typeface="Arial" panose="020B0604020202020204" pitchFamily="34" charset="0"/>
              </a:rPr>
              <a:t> </a:t>
            </a:r>
            <a:r>
              <a:rPr lang="en-US" altLang="zh-CN" sz="2400" u="sng" dirty="0">
                <a:latin typeface="Arial" panose="020B0604020202020204" pitchFamily="34" charset="0"/>
                <a:cs typeface="Arial" panose="020B0604020202020204" pitchFamily="34" charset="0"/>
              </a:rPr>
              <a:t>#2</a:t>
            </a:r>
            <a:r>
              <a:rPr lang="en-US" altLang="zh-CN" sz="2400" dirty="0">
                <a:latin typeface="Arial" panose="020B0604020202020204" pitchFamily="34" charset="0"/>
                <a:cs typeface="Arial" panose="020B0604020202020204" pitchFamily="34" charset="0"/>
              </a:rPr>
              <a:t>:</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Does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the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performance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scale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if</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I</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increase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the</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parallelism?</a:t>
            </a:r>
          </a:p>
        </p:txBody>
      </p:sp>
      <p:sp>
        <p:nvSpPr>
          <p:cNvPr id="7" name="TextBox 6">
            <a:extLst>
              <a:ext uri="{FF2B5EF4-FFF2-40B4-BE49-F238E27FC236}">
                <a16:creationId xmlns:a16="http://schemas.microsoft.com/office/drawing/2014/main" id="{42698175-5698-94BB-BB20-85F656F3A801}"/>
              </a:ext>
            </a:extLst>
          </p:cNvPr>
          <p:cNvSpPr txBox="1"/>
          <p:nvPr/>
        </p:nvSpPr>
        <p:spPr>
          <a:xfrm>
            <a:off x="9624806" y="3329265"/>
            <a:ext cx="2165978" cy="400110"/>
          </a:xfrm>
          <a:prstGeom prst="rect">
            <a:avLst/>
          </a:prstGeom>
          <a:noFill/>
        </p:spPr>
        <p:txBody>
          <a:bodyPr wrap="none" rtlCol="0">
            <a:spAutoFit/>
          </a:bodyPr>
          <a:lstStyle/>
          <a:p>
            <a:pPr algn="ctr"/>
            <a:r>
              <a:rPr lang="en-US" altLang="zh-CN" sz="2000" b="1" dirty="0">
                <a:solidFill>
                  <a:srgbClr val="C00000"/>
                </a:solidFill>
                <a:latin typeface="Arial" panose="020B0604020202020204" pitchFamily="34" charset="0"/>
                <a:cs typeface="Arial" panose="020B0604020202020204" pitchFamily="34" charset="0"/>
              </a:rPr>
              <a:t>200Mbps-1Gbps</a:t>
            </a:r>
            <a:endParaRPr lang="en-CN" sz="2000" b="1" baseline="30000" dirty="0">
              <a:solidFill>
                <a:srgbClr val="C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A7F94CE-1189-7886-F1C4-35182571A5FF}"/>
              </a:ext>
            </a:extLst>
          </p:cNvPr>
          <p:cNvSpPr txBox="1"/>
          <p:nvPr/>
        </p:nvSpPr>
        <p:spPr>
          <a:xfrm>
            <a:off x="6916474" y="5433070"/>
            <a:ext cx="1963999" cy="400110"/>
          </a:xfrm>
          <a:prstGeom prst="rect">
            <a:avLst/>
          </a:prstGeom>
          <a:noFill/>
        </p:spPr>
        <p:txBody>
          <a:bodyPr wrap="none" rtlCol="0">
            <a:spAutoFit/>
          </a:bodyPr>
          <a:lstStyle/>
          <a:p>
            <a:pPr algn="ctr"/>
            <a:r>
              <a:rPr lang="en-US" altLang="zh-CN" sz="2000" b="1" dirty="0">
                <a:solidFill>
                  <a:srgbClr val="C00000"/>
                </a:solidFill>
                <a:latin typeface="Arial" panose="020B0604020202020204" pitchFamily="34" charset="0"/>
                <a:cs typeface="Arial" panose="020B0604020202020204" pitchFamily="34" charset="0"/>
              </a:rPr>
              <a:t>Scales</a:t>
            </a:r>
            <a:r>
              <a:rPr lang="zh-CN" altLang="en-US" sz="2000" b="1" dirty="0">
                <a:solidFill>
                  <a:srgbClr val="C00000"/>
                </a:solidFill>
                <a:latin typeface="Arial" panose="020B0604020202020204" pitchFamily="34" charset="0"/>
                <a:cs typeface="Arial" panose="020B0604020202020204" pitchFamily="34" charset="0"/>
              </a:rPr>
              <a:t> </a:t>
            </a:r>
            <a:r>
              <a:rPr lang="en-US" altLang="zh-CN" sz="2000" b="1" dirty="0">
                <a:solidFill>
                  <a:srgbClr val="C00000"/>
                </a:solidFill>
                <a:latin typeface="Arial" panose="020B0604020202020204" pitchFamily="34" charset="0"/>
                <a:cs typeface="Arial" panose="020B0604020202020204" pitchFamily="34" charset="0"/>
              </a:rPr>
              <a:t>linearly</a:t>
            </a:r>
            <a:endParaRPr lang="en-CN" sz="2000" b="1" baseline="30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42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30D1D-1B95-5F7E-FC32-1F53A7BE4E10}"/>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9273C1C-008A-E164-A33F-84AB86AA52B5}"/>
              </a:ext>
            </a:extLst>
          </p:cNvPr>
          <p:cNvSpPr>
            <a:spLocks noGrp="1"/>
          </p:cNvSpPr>
          <p:nvPr>
            <p:ph type="sldNum" sz="quarter" idx="12"/>
          </p:nvPr>
        </p:nvSpPr>
        <p:spPr/>
        <p:txBody>
          <a:bodyPr/>
          <a:lstStyle/>
          <a:p>
            <a:fld id="{5CB3BB4A-F123-3C47-9D85-09C7477F8767}" type="slidenum">
              <a:rPr kumimoji="1" lang="zh-CN" altLang="en-US" smtClean="0"/>
              <a:t>8</a:t>
            </a:fld>
            <a:endParaRPr kumimoji="1" lang="zh-CN" altLang="en-US"/>
          </a:p>
        </p:txBody>
      </p:sp>
      <p:sp>
        <p:nvSpPr>
          <p:cNvPr id="5" name="标题 1">
            <a:extLst>
              <a:ext uri="{FF2B5EF4-FFF2-40B4-BE49-F238E27FC236}">
                <a16:creationId xmlns:a16="http://schemas.microsoft.com/office/drawing/2014/main" id="{70E608EC-7609-42DD-235D-E7A22C4505A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kumimoji="1" lang="en-US" altLang="zh-CN" sz="3200" dirty="0">
                <a:latin typeface="Arial" panose="020B0604020202020204" pitchFamily="34" charset="0"/>
                <a:ea typeface="Microsoft YaHei" charset="-122"/>
                <a:cs typeface="Arial" panose="020B0604020202020204" pitchFamily="34" charset="0"/>
              </a:rPr>
              <a:t>The</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Dark</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Side:</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Performance</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Variability</a:t>
            </a:r>
            <a:endParaRPr kumimoji="1" lang="zh-CN" altLang="en-US" sz="3200" dirty="0">
              <a:latin typeface="Arial" panose="020B0604020202020204" pitchFamily="34" charset="0"/>
              <a:ea typeface="Microsoft YaHei" charset="-122"/>
              <a:cs typeface="Arial" panose="020B0604020202020204" pitchFamily="34" charset="0"/>
            </a:endParaRPr>
          </a:p>
        </p:txBody>
      </p:sp>
      <p:pic>
        <p:nvPicPr>
          <p:cNvPr id="10" name="图片 9">
            <a:extLst>
              <a:ext uri="{FF2B5EF4-FFF2-40B4-BE49-F238E27FC236}">
                <a16:creationId xmlns:a16="http://schemas.microsoft.com/office/drawing/2014/main" id="{E31D5DC9-E9D6-4E18-AEF3-F780B052D0E9}"/>
              </a:ext>
            </a:extLst>
          </p:cNvPr>
          <p:cNvPicPr>
            <a:picLocks noChangeAspect="1"/>
          </p:cNvPicPr>
          <p:nvPr/>
        </p:nvPicPr>
        <p:blipFill>
          <a:blip r:embed="rId3"/>
          <a:stretch>
            <a:fillRect/>
          </a:stretch>
        </p:blipFill>
        <p:spPr>
          <a:xfrm>
            <a:off x="655155" y="3312473"/>
            <a:ext cx="4820240" cy="2383383"/>
          </a:xfrm>
          <a:prstGeom prst="rect">
            <a:avLst/>
          </a:prstGeom>
        </p:spPr>
      </p:pic>
      <p:pic>
        <p:nvPicPr>
          <p:cNvPr id="11" name="图片 10">
            <a:extLst>
              <a:ext uri="{FF2B5EF4-FFF2-40B4-BE49-F238E27FC236}">
                <a16:creationId xmlns:a16="http://schemas.microsoft.com/office/drawing/2014/main" id="{8453DDD9-11F8-4EB6-925F-6B6F575DCEE2}"/>
              </a:ext>
            </a:extLst>
          </p:cNvPr>
          <p:cNvPicPr>
            <a:picLocks noChangeAspect="1"/>
          </p:cNvPicPr>
          <p:nvPr/>
        </p:nvPicPr>
        <p:blipFill>
          <a:blip r:embed="rId4"/>
          <a:stretch>
            <a:fillRect/>
          </a:stretch>
        </p:blipFill>
        <p:spPr>
          <a:xfrm>
            <a:off x="5873004" y="3312473"/>
            <a:ext cx="5212811" cy="2387547"/>
          </a:xfrm>
          <a:prstGeom prst="rect">
            <a:avLst/>
          </a:prstGeom>
        </p:spPr>
      </p:pic>
      <p:sp>
        <p:nvSpPr>
          <p:cNvPr id="7" name="文本框 54">
            <a:extLst>
              <a:ext uri="{FF2B5EF4-FFF2-40B4-BE49-F238E27FC236}">
                <a16:creationId xmlns:a16="http://schemas.microsoft.com/office/drawing/2014/main" id="{C6128A99-2259-3E54-59E5-93AA6E61F430}"/>
              </a:ext>
            </a:extLst>
          </p:cNvPr>
          <p:cNvSpPr txBox="1"/>
          <p:nvPr/>
        </p:nvSpPr>
        <p:spPr>
          <a:xfrm>
            <a:off x="712192" y="2084506"/>
            <a:ext cx="4706166" cy="1077218"/>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Across</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clouds</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and</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regions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Performance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is</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asymmetric</a:t>
            </a:r>
            <a:endParaRPr kumimoji="1" lang="en-US" altLang="zh-CN" sz="2000" baseline="30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Even</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when</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the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a:t>
            </a:r>
            <a:r>
              <a:rPr kumimoji="1" lang="en-US" altLang="zh-CN" sz="2000" dirty="0" err="1">
                <a:latin typeface="Arial" panose="020B0604020202020204" pitchFamily="34" charset="0"/>
                <a:cs typeface="Arial" panose="020B0604020202020204" pitchFamily="34" charset="0"/>
              </a:rPr>
              <a:t>src</a:t>
            </a:r>
            <a:r>
              <a:rPr kumimoji="1" lang="en-US" altLang="zh-CN" sz="2000" dirty="0">
                <a:latin typeface="Arial" panose="020B0604020202020204" pitchFamily="34" charset="0"/>
                <a:cs typeface="Arial" panose="020B0604020202020204" pitchFamily="34" charset="0"/>
              </a:rPr>
              <a:t>,</a:t>
            </a:r>
            <a:r>
              <a:rPr kumimoji="1" lang="zh-CN" altLang="en-US" sz="2000" dirty="0">
                <a:latin typeface="Arial" panose="020B0604020202020204" pitchFamily="34" charset="0"/>
                <a:cs typeface="Arial" panose="020B0604020202020204" pitchFamily="34" charset="0"/>
              </a:rPr>
              <a:t> </a:t>
            </a:r>
            <a:r>
              <a:rPr kumimoji="1" lang="en-US" altLang="zh-CN" sz="2000" dirty="0" err="1">
                <a:latin typeface="Arial" panose="020B0604020202020204" pitchFamily="34" charset="0"/>
                <a:cs typeface="Arial" panose="020B0604020202020204" pitchFamily="34" charset="0"/>
              </a:rPr>
              <a:t>dst</a:t>
            </a:r>
            <a:r>
              <a:rPr kumimoji="1" lang="en-US" altLang="zh-CN" sz="2000" dirty="0">
                <a:latin typeface="Arial" panose="020B0604020202020204" pitchFamily="34" charset="0"/>
                <a:cs typeface="Arial" panose="020B0604020202020204" pitchFamily="34" charset="0"/>
              </a:rPr>
              <a:t>)</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pair</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is</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fixed</a:t>
            </a:r>
          </a:p>
        </p:txBody>
      </p:sp>
      <p:sp>
        <p:nvSpPr>
          <p:cNvPr id="8" name="文本框 54">
            <a:extLst>
              <a:ext uri="{FF2B5EF4-FFF2-40B4-BE49-F238E27FC236}">
                <a16:creationId xmlns:a16="http://schemas.microsoft.com/office/drawing/2014/main" id="{2D511AE2-E9F7-A419-CA96-6C2A9EB07669}"/>
              </a:ext>
            </a:extLst>
          </p:cNvPr>
          <p:cNvSpPr txBox="1"/>
          <p:nvPr/>
        </p:nvSpPr>
        <p:spPr>
          <a:xfrm>
            <a:off x="6096000" y="2084506"/>
            <a:ext cx="4706166" cy="1077218"/>
          </a:xfrm>
          <a:prstGeom prst="rect">
            <a:avLst/>
          </a:prstGeom>
          <a:noFill/>
        </p:spPr>
        <p:txBody>
          <a:bodyPr wrap="square" rtlCol="0">
            <a:spAutoFit/>
          </a:bodyPr>
          <a:lstStyle/>
          <a:p>
            <a:r>
              <a:rPr kumimoji="1" lang="en-US" altLang="zh-CN" sz="2400" b="1" dirty="0">
                <a:latin typeface="Arial" panose="020B0604020202020204" pitchFamily="34" charset="0"/>
                <a:cs typeface="Arial" panose="020B0604020202020204" pitchFamily="34" charset="0"/>
              </a:rPr>
              <a:t>Across</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function</a:t>
            </a:r>
            <a:r>
              <a:rPr kumimoji="1" lang="zh-CN" altLang="en-US" sz="2400" b="1" dirty="0">
                <a:latin typeface="Arial" panose="020B0604020202020204" pitchFamily="34" charset="0"/>
                <a:cs typeface="Arial" panose="020B0604020202020204" pitchFamily="34" charset="0"/>
              </a:rPr>
              <a:t> </a:t>
            </a:r>
            <a:r>
              <a:rPr kumimoji="1" lang="en-US" altLang="zh-CN" sz="2400" b="1" dirty="0">
                <a:latin typeface="Arial" panose="020B0604020202020204" pitchFamily="34" charset="0"/>
                <a:cs typeface="Arial" panose="020B0604020202020204" pitchFamily="34" charset="0"/>
              </a:rPr>
              <a:t>instances</a:t>
            </a: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Some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instances</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are</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constantly</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faster</a:t>
            </a:r>
            <a:endParaRPr kumimoji="1" lang="en-US" altLang="zh-CN" sz="2000" baseline="30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kumimoji="1" lang="en-US" altLang="zh-CN" sz="2000" dirty="0">
                <a:latin typeface="Arial" panose="020B0604020202020204" pitchFamily="34" charset="0"/>
                <a:cs typeface="Arial" panose="020B0604020202020204" pitchFamily="34" charset="0"/>
              </a:rPr>
              <a:t>Bandwidth</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fluctuates</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over</a:t>
            </a:r>
            <a:r>
              <a:rPr kumimoji="1" lang="zh-CN" altLang="en-US" sz="2000" dirty="0">
                <a:latin typeface="Arial" panose="020B0604020202020204" pitchFamily="34" charset="0"/>
                <a:cs typeface="Arial" panose="020B0604020202020204" pitchFamily="34" charset="0"/>
              </a:rPr>
              <a:t> </a:t>
            </a:r>
            <a:r>
              <a:rPr kumimoji="1" lang="en-US" altLang="zh-CN" sz="2000" dirty="0">
                <a:latin typeface="Arial" panose="020B0604020202020204" pitchFamily="34" charset="0"/>
                <a:cs typeface="Arial" panose="020B0604020202020204" pitchFamily="34" charset="0"/>
              </a:rPr>
              <a:t>time</a:t>
            </a:r>
          </a:p>
        </p:txBody>
      </p:sp>
    </p:spTree>
    <p:extLst>
      <p:ext uri="{BB962C8B-B14F-4D97-AF65-F5344CB8AC3E}">
        <p14:creationId xmlns:p14="http://schemas.microsoft.com/office/powerpoint/2010/main" val="310061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88168-A091-7B9E-5135-D3C9CFE258A9}"/>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6173B6B-7EDC-AFD3-E389-880C05857979}"/>
              </a:ext>
            </a:extLst>
          </p:cNvPr>
          <p:cNvSpPr>
            <a:spLocks noGrp="1"/>
          </p:cNvSpPr>
          <p:nvPr>
            <p:ph type="sldNum" sz="quarter" idx="12"/>
          </p:nvPr>
        </p:nvSpPr>
        <p:spPr/>
        <p:txBody>
          <a:bodyPr/>
          <a:lstStyle/>
          <a:p>
            <a:fld id="{5CB3BB4A-F123-3C47-9D85-09C7477F8767}" type="slidenum">
              <a:rPr kumimoji="1" lang="zh-CN" altLang="en-US" smtClean="0"/>
              <a:t>9</a:t>
            </a:fld>
            <a:endParaRPr kumimoji="1" lang="zh-CN" altLang="en-US"/>
          </a:p>
        </p:txBody>
      </p:sp>
      <p:sp>
        <p:nvSpPr>
          <p:cNvPr id="5" name="标题 1">
            <a:extLst>
              <a:ext uri="{FF2B5EF4-FFF2-40B4-BE49-F238E27FC236}">
                <a16:creationId xmlns:a16="http://schemas.microsoft.com/office/drawing/2014/main" id="{40C7747D-FDBC-7DD1-754A-CC164A58D80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CN" altLang="en-CN" sz="3200" b="1" dirty="0">
                <a:latin typeface="Arial" panose="020B0604020202020204" pitchFamily="34" charset="0"/>
              </a:rPr>
              <a:t>𝜆</a:t>
            </a:r>
            <a:r>
              <a:rPr kumimoji="1" lang="en-US" altLang="zh-CN" sz="3200" dirty="0">
                <a:latin typeface="Arial" panose="020B0604020202020204" pitchFamily="34" charset="0"/>
                <a:ea typeface="Microsoft YaHei" charset="-122"/>
                <a:cs typeface="Arial" panose="020B0604020202020204" pitchFamily="34" charset="0"/>
              </a:rPr>
              <a:t>Replica</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Design</a:t>
            </a:r>
            <a:r>
              <a:rPr kumimoji="1" lang="zh-CN" altLang="en-US" sz="3200" dirty="0">
                <a:latin typeface="Arial" panose="020B0604020202020204" pitchFamily="34" charset="0"/>
                <a:ea typeface="Microsoft YaHei" charset="-122"/>
                <a:cs typeface="Arial" panose="020B0604020202020204" pitchFamily="34" charset="0"/>
              </a:rPr>
              <a:t> </a:t>
            </a:r>
            <a:r>
              <a:rPr kumimoji="1" lang="en-US" altLang="zh-CN" sz="3200" dirty="0">
                <a:latin typeface="Arial" panose="020B0604020202020204" pitchFamily="34" charset="0"/>
                <a:ea typeface="Microsoft YaHei" charset="-122"/>
                <a:cs typeface="Arial" panose="020B0604020202020204" pitchFamily="34" charset="0"/>
              </a:rPr>
              <a:t>Outline</a:t>
            </a:r>
            <a:endParaRPr kumimoji="1" lang="zh-CN" altLang="en-US" sz="3200" dirty="0">
              <a:latin typeface="Arial" panose="020B0604020202020204" pitchFamily="34" charset="0"/>
              <a:ea typeface="Microsoft YaHei" charset="-122"/>
              <a:cs typeface="Arial" panose="020B0604020202020204" pitchFamily="34" charset="0"/>
            </a:endParaRPr>
          </a:p>
        </p:txBody>
      </p:sp>
      <p:sp>
        <p:nvSpPr>
          <p:cNvPr id="3" name="内容占位符 2">
            <a:extLst>
              <a:ext uri="{FF2B5EF4-FFF2-40B4-BE49-F238E27FC236}">
                <a16:creationId xmlns:a16="http://schemas.microsoft.com/office/drawing/2014/main" id="{7851A189-A787-F24C-FBAF-4B4DBBDAA2C1}"/>
              </a:ext>
            </a:extLst>
          </p:cNvPr>
          <p:cNvSpPr>
            <a:spLocks noGrp="1"/>
          </p:cNvSpPr>
          <p:nvPr>
            <p:ph idx="1"/>
          </p:nvPr>
        </p:nvSpPr>
        <p:spPr>
          <a:xfrm>
            <a:off x="597280" y="3016251"/>
            <a:ext cx="11262191" cy="1441697"/>
          </a:xfrm>
        </p:spPr>
        <p:txBody>
          <a:bodyPr>
            <a:normAutofit/>
          </a:bodyPr>
          <a:lstStyle/>
          <a:p>
            <a:pPr>
              <a:lnSpc>
                <a:spcPct val="110000"/>
              </a:lnSpc>
            </a:pPr>
            <a:r>
              <a:rPr kumimoji="1" lang="en-US" altLang="zh-CN" u="sng" dirty="0">
                <a:latin typeface="Arial" panose="020B0604020202020204" pitchFamily="34" charset="0"/>
                <a:cs typeface="Arial" panose="020B0604020202020204" pitchFamily="34" charset="0"/>
              </a:rPr>
              <a:t>Challenge</a:t>
            </a:r>
            <a:r>
              <a:rPr kumimoji="1" lang="zh-CN" altLang="en-US" u="sng" dirty="0">
                <a:latin typeface="Arial" panose="020B0604020202020204" pitchFamily="34" charset="0"/>
                <a:cs typeface="Arial" panose="020B0604020202020204" pitchFamily="34" charset="0"/>
              </a:rPr>
              <a:t> </a:t>
            </a:r>
            <a:r>
              <a:rPr kumimoji="1" lang="en-US" altLang="zh-CN" u="sng" dirty="0">
                <a:latin typeface="Arial" panose="020B0604020202020204" pitchFamily="34" charset="0"/>
                <a:cs typeface="Arial" panose="020B0604020202020204" pitchFamily="34" charset="0"/>
              </a:rPr>
              <a:t>#1</a:t>
            </a:r>
            <a:r>
              <a:rPr kumimoji="1" lang="en-US" altLang="zh-CN" dirty="0">
                <a:latin typeface="Arial" panose="020B0604020202020204" pitchFamily="34" charset="0"/>
                <a:cs typeface="Arial" panose="020B0604020202020204" pitchFamily="34" charset="0"/>
              </a:rPr>
              <a:t>: How</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to</a:t>
            </a:r>
            <a:r>
              <a:rPr kumimoji="1" lang="zh-CN" altLang="en-US"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find</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a</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replication</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plan</a:t>
            </a:r>
            <a:r>
              <a:rPr kumimoji="1" lang="zh-CN" altLang="en-US" b="1"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to</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satisfy</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a</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given</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SLO?</a:t>
            </a:r>
          </a:p>
          <a:p>
            <a:pPr lvl="1"/>
            <a:r>
              <a:rPr kumimoji="1" lang="en-US" altLang="zh-CN" dirty="0">
                <a:latin typeface="Arial" panose="020B0604020202020204" pitchFamily="34" charset="0"/>
                <a:cs typeface="Arial" panose="020B0604020202020204" pitchFamily="34" charset="0"/>
              </a:rPr>
              <a:t>Performance</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modeling</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for</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using</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a</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single</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function</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and</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parallel</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functions</a:t>
            </a:r>
          </a:p>
          <a:p>
            <a:pPr lvl="1"/>
            <a:r>
              <a:rPr kumimoji="1" lang="en-US" altLang="zh-CN" dirty="0">
                <a:latin typeface="Arial" panose="020B0604020202020204" pitchFamily="34" charset="0"/>
                <a:cs typeface="Arial" panose="020B0604020202020204" pitchFamily="34" charset="0"/>
              </a:rPr>
              <a:t>Awareness</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of</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performance</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variability</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to</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meet</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the</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SLO</a:t>
            </a:r>
          </a:p>
          <a:p>
            <a:pPr marL="0" indent="0">
              <a:buNone/>
            </a:pPr>
            <a:endParaRPr kumimoji="1" lang="en-US" altLang="zh-CN" dirty="0">
              <a:latin typeface="Arial" panose="020B0604020202020204" pitchFamily="34" charset="0"/>
              <a:cs typeface="Arial" panose="020B0604020202020204" pitchFamily="34" charset="0"/>
            </a:endParaRPr>
          </a:p>
        </p:txBody>
      </p:sp>
      <p:sp>
        <p:nvSpPr>
          <p:cNvPr id="6" name="内容占位符 2">
            <a:extLst>
              <a:ext uri="{FF2B5EF4-FFF2-40B4-BE49-F238E27FC236}">
                <a16:creationId xmlns:a16="http://schemas.microsoft.com/office/drawing/2014/main" id="{2AA03A51-21DE-853E-689A-8065DE3AC25D}"/>
              </a:ext>
            </a:extLst>
          </p:cNvPr>
          <p:cNvSpPr txBox="1">
            <a:spLocks/>
          </p:cNvSpPr>
          <p:nvPr/>
        </p:nvSpPr>
        <p:spPr>
          <a:xfrm>
            <a:off x="597279" y="4810561"/>
            <a:ext cx="11262191" cy="1441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pPr>
            <a:r>
              <a:rPr kumimoji="1" lang="en-US" altLang="zh-CN" u="sng" dirty="0">
                <a:latin typeface="Arial" panose="020B0604020202020204" pitchFamily="34" charset="0"/>
                <a:cs typeface="Arial" panose="020B0604020202020204" pitchFamily="34" charset="0"/>
              </a:rPr>
              <a:t>Challenge</a:t>
            </a:r>
            <a:r>
              <a:rPr kumimoji="1" lang="zh-CN" altLang="en-US" u="sng" dirty="0">
                <a:latin typeface="Arial" panose="020B0604020202020204" pitchFamily="34" charset="0"/>
                <a:cs typeface="Arial" panose="020B0604020202020204" pitchFamily="34" charset="0"/>
              </a:rPr>
              <a:t> </a:t>
            </a:r>
            <a:r>
              <a:rPr kumimoji="1" lang="en-US" altLang="zh-CN" u="sng" dirty="0">
                <a:latin typeface="Arial" panose="020B0604020202020204" pitchFamily="34" charset="0"/>
                <a:cs typeface="Arial" panose="020B0604020202020204" pitchFamily="34" charset="0"/>
              </a:rPr>
              <a:t>#2</a:t>
            </a:r>
            <a:r>
              <a:rPr kumimoji="1" lang="en-US" altLang="zh-CN" dirty="0">
                <a:latin typeface="Arial" panose="020B0604020202020204" pitchFamily="34" charset="0"/>
                <a:cs typeface="Arial" panose="020B0604020202020204" pitchFamily="34" charset="0"/>
              </a:rPr>
              <a:t>: How</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to</a:t>
            </a:r>
            <a:r>
              <a:rPr kumimoji="1" lang="zh-CN" altLang="en-US"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mitigate</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stragglers</a:t>
            </a:r>
            <a:r>
              <a:rPr kumimoji="1" lang="zh-CN" altLang="en-US" b="1"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when</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running</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in</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parallel?</a:t>
            </a:r>
          </a:p>
          <a:p>
            <a:pPr lvl="1"/>
            <a:r>
              <a:rPr kumimoji="1" lang="en-US" altLang="zh-CN" dirty="0">
                <a:latin typeface="Arial" panose="020B0604020202020204" pitchFamily="34" charset="0"/>
                <a:cs typeface="Arial" panose="020B0604020202020204" pitchFamily="34" charset="0"/>
              </a:rPr>
              <a:t>Adaptive</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adjustment</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for</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load</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distribution</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among</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worker</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functions</a:t>
            </a:r>
          </a:p>
        </p:txBody>
      </p:sp>
      <p:sp>
        <p:nvSpPr>
          <p:cNvPr id="7" name="内容占位符 2">
            <a:extLst>
              <a:ext uri="{FF2B5EF4-FFF2-40B4-BE49-F238E27FC236}">
                <a16:creationId xmlns:a16="http://schemas.microsoft.com/office/drawing/2014/main" id="{F74C410E-E81C-86AF-7D5A-A77499F616DA}"/>
              </a:ext>
            </a:extLst>
          </p:cNvPr>
          <p:cNvSpPr txBox="1">
            <a:spLocks/>
          </p:cNvSpPr>
          <p:nvPr/>
        </p:nvSpPr>
        <p:spPr>
          <a:xfrm>
            <a:off x="597279" y="1691472"/>
            <a:ext cx="11262191" cy="1441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pPr>
            <a:r>
              <a:rPr kumimoji="1" lang="en-US" altLang="zh-CN" u="sng" dirty="0">
                <a:latin typeface="Arial" panose="020B0604020202020204" pitchFamily="34" charset="0"/>
                <a:cs typeface="Arial" panose="020B0604020202020204" pitchFamily="34" charset="0"/>
              </a:rPr>
              <a:t>Challenge</a:t>
            </a:r>
            <a:r>
              <a:rPr kumimoji="1" lang="zh-CN" altLang="en-US" u="sng" dirty="0">
                <a:latin typeface="Arial" panose="020B0604020202020204" pitchFamily="34" charset="0"/>
                <a:cs typeface="Arial" panose="020B0604020202020204" pitchFamily="34" charset="0"/>
              </a:rPr>
              <a:t> </a:t>
            </a:r>
            <a:r>
              <a:rPr kumimoji="1" lang="en-US" altLang="zh-CN" u="sng" dirty="0">
                <a:latin typeface="Arial" panose="020B0604020202020204" pitchFamily="34" charset="0"/>
                <a:cs typeface="Arial" panose="020B0604020202020204" pitchFamily="34" charset="0"/>
              </a:rPr>
              <a:t>#0</a:t>
            </a:r>
            <a:r>
              <a:rPr kumimoji="1" lang="en-US" altLang="zh-CN" dirty="0">
                <a:latin typeface="Arial" panose="020B0604020202020204" pitchFamily="34" charset="0"/>
                <a:cs typeface="Arial" panose="020B0604020202020204" pitchFamily="34" charset="0"/>
              </a:rPr>
              <a:t>: How</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to</a:t>
            </a:r>
            <a:r>
              <a:rPr kumimoji="1" lang="zh-CN" altLang="en-US"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ensure</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correctness</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of</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replication</a:t>
            </a:r>
            <a:r>
              <a:rPr kumimoji="1" lang="en-US" altLang="zh-CN" dirty="0">
                <a:latin typeface="Arial" panose="020B0604020202020204" pitchFamily="34" charset="0"/>
                <a:cs typeface="Arial" panose="020B0604020202020204" pitchFamily="34" charset="0"/>
              </a:rPr>
              <a:t>?</a:t>
            </a:r>
          </a:p>
          <a:p>
            <a:pPr lvl="1"/>
            <a:r>
              <a:rPr kumimoji="1" lang="en-US" altLang="zh-CN" dirty="0">
                <a:latin typeface="Arial" panose="020B0604020202020204" pitchFamily="34" charset="0"/>
                <a:cs typeface="Arial" panose="020B0604020202020204" pitchFamily="34" charset="0"/>
              </a:rPr>
              <a:t>Concurrency</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control</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to</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avoid</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race</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conditions</a:t>
            </a:r>
          </a:p>
        </p:txBody>
      </p:sp>
    </p:spTree>
    <p:extLst>
      <p:ext uri="{BB962C8B-B14F-4D97-AF65-F5344CB8AC3E}">
        <p14:creationId xmlns:p14="http://schemas.microsoft.com/office/powerpoint/2010/main" val="398415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41646</TotalTime>
  <Words>5002</Words>
  <Application>Microsoft Macintosh PowerPoint</Application>
  <PresentationFormat>Widescreen</PresentationFormat>
  <Paragraphs>516</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DengXian</vt:lpstr>
      <vt:lpstr>DengXian Light</vt:lpstr>
      <vt:lpstr>Microsoft YaHei</vt:lpstr>
      <vt:lpstr>Arial</vt:lpstr>
      <vt:lpstr>Candara</vt:lpstr>
      <vt:lpstr>Times New Roman</vt:lpstr>
      <vt:lpstr>Office 主题</vt:lpstr>
      <vt:lpstr>PowerPoint Presentation</vt:lpstr>
      <vt:lpstr>Object Storage</vt:lpstr>
      <vt:lpstr>Object Replication across Clouds</vt:lpstr>
      <vt:lpstr>Characteristics of Object Storage[1]</vt:lpstr>
      <vt:lpstr>Why the VM-based Approach Fails</vt:lpstr>
      <vt:lpstr>From VM to Serverless Computing</vt:lpstr>
      <vt:lpstr>The Light Side: Average Performance</vt:lpstr>
      <vt:lpstr>The Dark Side: Performance Variability</vt:lpstr>
      <vt:lpstr>𝜆Replica Design Outline</vt:lpstr>
      <vt:lpstr>𝜆Replica Overview</vt:lpstr>
      <vt:lpstr>Inconsistency vs. Versioning</vt:lpstr>
      <vt:lpstr>Object-Level Replication Lock</vt:lpstr>
      <vt:lpstr>Optimistic Parallel Replication</vt:lpstr>
      <vt:lpstr>Modeling Replication Time of a Single Function</vt:lpstr>
      <vt:lpstr>Modeling Replication Time of Parallel Functions</vt:lpstr>
      <vt:lpstr>The Straggler Effect under Performance Variability</vt:lpstr>
      <vt:lpstr>Delayed and Finer-Grained Task Assignment</vt:lpstr>
      <vt:lpstr>Evaluation</vt:lpstr>
      <vt:lpstr>Replication Delay over Different Object Sizes</vt:lpstr>
      <vt:lpstr>Bulk Replication of Large Objects</vt:lpstr>
      <vt:lpstr>Production Trace Replay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Junyi Shu</cp:lastModifiedBy>
  <cp:revision>1869</cp:revision>
  <dcterms:created xsi:type="dcterms:W3CDTF">2021-03-17T05:53:05Z</dcterms:created>
  <dcterms:modified xsi:type="dcterms:W3CDTF">2026-04-23T15:16:15Z</dcterms:modified>
</cp:coreProperties>
</file>